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41" r:id="rId5"/>
    <p:sldMasterId id="2147483757" r:id="rId6"/>
  </p:sldMasterIdLst>
  <p:notesMasterIdLst>
    <p:notesMasterId r:id="rId39"/>
  </p:notesMasterIdLst>
  <p:handoutMasterIdLst>
    <p:handoutMasterId r:id="rId40"/>
  </p:handoutMasterIdLst>
  <p:sldIdLst>
    <p:sldId id="626" r:id="rId7"/>
    <p:sldId id="635" r:id="rId8"/>
    <p:sldId id="640" r:id="rId9"/>
    <p:sldId id="641" r:id="rId10"/>
    <p:sldId id="642" r:id="rId11"/>
    <p:sldId id="666" r:id="rId12"/>
    <p:sldId id="667" r:id="rId13"/>
    <p:sldId id="668" r:id="rId14"/>
    <p:sldId id="669" r:id="rId15"/>
    <p:sldId id="643" r:id="rId16"/>
    <p:sldId id="670" r:id="rId17"/>
    <p:sldId id="671" r:id="rId18"/>
    <p:sldId id="672" r:id="rId19"/>
    <p:sldId id="673" r:id="rId20"/>
    <p:sldId id="674" r:id="rId21"/>
    <p:sldId id="675" r:id="rId22"/>
    <p:sldId id="676" r:id="rId23"/>
    <p:sldId id="677" r:id="rId24"/>
    <p:sldId id="678" r:id="rId25"/>
    <p:sldId id="679" r:id="rId26"/>
    <p:sldId id="680" r:id="rId27"/>
    <p:sldId id="681" r:id="rId28"/>
    <p:sldId id="716" r:id="rId29"/>
    <p:sldId id="717" r:id="rId30"/>
    <p:sldId id="718" r:id="rId31"/>
    <p:sldId id="719" r:id="rId32"/>
    <p:sldId id="720" r:id="rId33"/>
    <p:sldId id="721" r:id="rId34"/>
    <p:sldId id="722" r:id="rId35"/>
    <p:sldId id="682" r:id="rId36"/>
    <p:sldId id="686" r:id="rId37"/>
    <p:sldId id="71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4" userDrawn="1">
          <p15:clr>
            <a:srgbClr val="A4A3A4"/>
          </p15:clr>
        </p15:guide>
        <p15:guide id="2" pos="5112" userDrawn="1">
          <p15:clr>
            <a:srgbClr val="A4A3A4"/>
          </p15:clr>
        </p15:guide>
        <p15:guide id="4" pos="2568" userDrawn="1">
          <p15:clr>
            <a:srgbClr val="A4A3A4"/>
          </p15:clr>
        </p15:guide>
        <p15:guide id="5" orient="horz" pos="2058" userDrawn="1">
          <p15:clr>
            <a:srgbClr val="A4A3A4"/>
          </p15:clr>
        </p15:guide>
        <p15:guide id="6" pos="3840" userDrawn="1">
          <p15:clr>
            <a:srgbClr val="A4A3A4"/>
          </p15:clr>
        </p15:guide>
        <p15:guide id="8" pos="7296" userDrawn="1">
          <p15:clr>
            <a:srgbClr val="A4A3A4"/>
          </p15:clr>
        </p15:guide>
        <p15:guide id="10" orient="horz" pos="312" userDrawn="1">
          <p15:clr>
            <a:srgbClr val="A4A3A4"/>
          </p15:clr>
        </p15:guide>
        <p15:guide id="11" orient="horz" pos="1866" userDrawn="1">
          <p15:clr>
            <a:srgbClr val="A4A3A4"/>
          </p15:clr>
        </p15:guide>
        <p15:guide id="12" pos="568" userDrawn="1">
          <p15:clr>
            <a:srgbClr val="A4A3A4"/>
          </p15:clr>
        </p15:guide>
        <p15:guide id="13" pos="3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McGowan" initials="BM" lastIdx="1" clrIdx="0">
    <p:extLst>
      <p:ext uri="{19B8F6BF-5375-455C-9EA6-DF929625EA0E}">
        <p15:presenceInfo xmlns:p15="http://schemas.microsoft.com/office/powerpoint/2012/main" userId="46f16e23cfda537a" providerId="Windows Live"/>
      </p:ext>
    </p:extLst>
  </p:cmAuthor>
  <p:cmAuthor id="2" name="Pollis, Laura E." initials="PLE" lastIdx="4" clrIdx="1">
    <p:extLst>
      <p:ext uri="{19B8F6BF-5375-455C-9EA6-DF929625EA0E}">
        <p15:presenceInfo xmlns:p15="http://schemas.microsoft.com/office/powerpoint/2012/main" userId="S::LPollis@gggcpas.com::52559088-2f92-45ef-b68b-93ea37891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F2E2A"/>
    <a:srgbClr val="242321"/>
    <a:srgbClr val="2A2628"/>
    <a:srgbClr val="201E1B"/>
    <a:srgbClr val="080906"/>
    <a:srgbClr val="73767B"/>
    <a:srgbClr val="B6B8BA"/>
    <a:srgbClr val="707481"/>
    <a:srgbClr val="8E91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2645" autoAdjust="0"/>
  </p:normalViewPr>
  <p:slideViewPr>
    <p:cSldViewPr snapToGrid="0" snapToObjects="1">
      <p:cViewPr varScale="1">
        <p:scale>
          <a:sx n="94" d="100"/>
          <a:sy n="94" d="100"/>
        </p:scale>
        <p:origin x="1134" y="66"/>
      </p:cViewPr>
      <p:guideLst>
        <p:guide orient="horz" pos="1474"/>
        <p:guide pos="5112"/>
        <p:guide pos="2568"/>
        <p:guide orient="horz" pos="2058"/>
        <p:guide pos="3840"/>
        <p:guide pos="7296"/>
        <p:guide orient="horz" pos="312"/>
        <p:guide orient="horz" pos="1866"/>
        <p:guide pos="568"/>
        <p:guide pos="384"/>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6" d="100"/>
          <a:sy n="86" d="100"/>
        </p:scale>
        <p:origin x="38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751A20-22C6-4CD6-8E7B-4880720BBF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3BA77E7-FE64-43C8-BEDF-316CFBD611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A4073C-957B-43E9-888F-0340D52F9A57}" type="datetimeFigureOut">
              <a:rPr lang="en-US" smtClean="0"/>
              <a:t>2/3/2021</a:t>
            </a:fld>
            <a:endParaRPr lang="en-US" dirty="0"/>
          </a:p>
        </p:txBody>
      </p:sp>
      <p:sp>
        <p:nvSpPr>
          <p:cNvPr id="4" name="Footer Placeholder 3">
            <a:extLst>
              <a:ext uri="{FF2B5EF4-FFF2-40B4-BE49-F238E27FC236}">
                <a16:creationId xmlns:a16="http://schemas.microsoft.com/office/drawing/2014/main" id="{FA7EC943-F65D-459D-8343-C685089F6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CBD6C76-CBCD-44CC-92CB-FDD9E7A5D6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D1CF13-17F6-4AD6-9CA9-C8373AF7EFF0}" type="slidenum">
              <a:rPr lang="en-US" smtClean="0"/>
              <a:t>‹#›</a:t>
            </a:fld>
            <a:endParaRPr lang="en-US" dirty="0"/>
          </a:p>
        </p:txBody>
      </p:sp>
    </p:spTree>
    <p:extLst>
      <p:ext uri="{BB962C8B-B14F-4D97-AF65-F5344CB8AC3E}">
        <p14:creationId xmlns:p14="http://schemas.microsoft.com/office/powerpoint/2010/main" val="55049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923D9-AD7D-2D4F-A2B9-9F1A4F2566CF}" type="datetimeFigureOut">
              <a:rPr lang="en-US" smtClean="0"/>
              <a:t>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285C9-E440-C842-8C80-E6EBC5BF88A1}" type="slidenum">
              <a:rPr lang="en-US" smtClean="0"/>
              <a:t>‹#›</a:t>
            </a:fld>
            <a:endParaRPr lang="en-US" dirty="0"/>
          </a:p>
        </p:txBody>
      </p:sp>
    </p:spTree>
    <p:extLst>
      <p:ext uri="{BB962C8B-B14F-4D97-AF65-F5344CB8AC3E}">
        <p14:creationId xmlns:p14="http://schemas.microsoft.com/office/powerpoint/2010/main" val="153127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CEF285C9-E440-C842-8C80-E6EBC5BF88A1}" type="slidenum">
              <a:rPr lang="en-US" smtClean="0"/>
              <a:t>1</a:t>
            </a:fld>
            <a:endParaRPr lang="en-US" dirty="0"/>
          </a:p>
        </p:txBody>
      </p:sp>
    </p:spTree>
    <p:extLst>
      <p:ext uri="{BB962C8B-B14F-4D97-AF65-F5344CB8AC3E}">
        <p14:creationId xmlns:p14="http://schemas.microsoft.com/office/powerpoint/2010/main" val="2168671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11</a:t>
            </a:fld>
            <a:endParaRPr lang="en-US" dirty="0"/>
          </a:p>
        </p:txBody>
      </p:sp>
    </p:spTree>
    <p:extLst>
      <p:ext uri="{BB962C8B-B14F-4D97-AF65-F5344CB8AC3E}">
        <p14:creationId xmlns:p14="http://schemas.microsoft.com/office/powerpoint/2010/main" val="1673781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12</a:t>
            </a:fld>
            <a:endParaRPr lang="en-US" dirty="0"/>
          </a:p>
        </p:txBody>
      </p:sp>
    </p:spTree>
    <p:extLst>
      <p:ext uri="{BB962C8B-B14F-4D97-AF65-F5344CB8AC3E}">
        <p14:creationId xmlns:p14="http://schemas.microsoft.com/office/powerpoint/2010/main" val="1453638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13</a:t>
            </a:fld>
            <a:endParaRPr lang="en-US" dirty="0"/>
          </a:p>
        </p:txBody>
      </p:sp>
    </p:spTree>
    <p:extLst>
      <p:ext uri="{BB962C8B-B14F-4D97-AF65-F5344CB8AC3E}">
        <p14:creationId xmlns:p14="http://schemas.microsoft.com/office/powerpoint/2010/main" val="4233717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14</a:t>
            </a:fld>
            <a:endParaRPr lang="en-US" dirty="0"/>
          </a:p>
        </p:txBody>
      </p:sp>
    </p:spTree>
    <p:extLst>
      <p:ext uri="{BB962C8B-B14F-4D97-AF65-F5344CB8AC3E}">
        <p14:creationId xmlns:p14="http://schemas.microsoft.com/office/powerpoint/2010/main" val="51760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15</a:t>
            </a:fld>
            <a:endParaRPr lang="en-US" dirty="0"/>
          </a:p>
        </p:txBody>
      </p:sp>
    </p:spTree>
    <p:extLst>
      <p:ext uri="{BB962C8B-B14F-4D97-AF65-F5344CB8AC3E}">
        <p14:creationId xmlns:p14="http://schemas.microsoft.com/office/powerpoint/2010/main" val="337246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16</a:t>
            </a:fld>
            <a:endParaRPr lang="en-US" dirty="0"/>
          </a:p>
        </p:txBody>
      </p:sp>
    </p:spTree>
    <p:extLst>
      <p:ext uri="{BB962C8B-B14F-4D97-AF65-F5344CB8AC3E}">
        <p14:creationId xmlns:p14="http://schemas.microsoft.com/office/powerpoint/2010/main" val="288891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17</a:t>
            </a:fld>
            <a:endParaRPr lang="en-US" dirty="0"/>
          </a:p>
        </p:txBody>
      </p:sp>
    </p:spTree>
    <p:extLst>
      <p:ext uri="{BB962C8B-B14F-4D97-AF65-F5344CB8AC3E}">
        <p14:creationId xmlns:p14="http://schemas.microsoft.com/office/powerpoint/2010/main" val="118701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18</a:t>
            </a:fld>
            <a:endParaRPr lang="en-US" dirty="0"/>
          </a:p>
        </p:txBody>
      </p:sp>
    </p:spTree>
    <p:extLst>
      <p:ext uri="{BB962C8B-B14F-4D97-AF65-F5344CB8AC3E}">
        <p14:creationId xmlns:p14="http://schemas.microsoft.com/office/powerpoint/2010/main" val="127153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19</a:t>
            </a:fld>
            <a:endParaRPr lang="en-US" dirty="0"/>
          </a:p>
        </p:txBody>
      </p:sp>
    </p:spTree>
    <p:extLst>
      <p:ext uri="{BB962C8B-B14F-4D97-AF65-F5344CB8AC3E}">
        <p14:creationId xmlns:p14="http://schemas.microsoft.com/office/powerpoint/2010/main" val="142808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20</a:t>
            </a:fld>
            <a:endParaRPr lang="en-US" dirty="0"/>
          </a:p>
        </p:txBody>
      </p:sp>
    </p:spTree>
    <p:extLst>
      <p:ext uri="{BB962C8B-B14F-4D97-AF65-F5344CB8AC3E}">
        <p14:creationId xmlns:p14="http://schemas.microsoft.com/office/powerpoint/2010/main" val="279669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285C9-E440-C842-8C80-E6EBC5BF88A1}" type="slidenum">
              <a:rPr lang="en-US" smtClean="0"/>
              <a:t>2</a:t>
            </a:fld>
            <a:endParaRPr lang="en-US" dirty="0"/>
          </a:p>
        </p:txBody>
      </p:sp>
    </p:spTree>
    <p:extLst>
      <p:ext uri="{BB962C8B-B14F-4D97-AF65-F5344CB8AC3E}">
        <p14:creationId xmlns:p14="http://schemas.microsoft.com/office/powerpoint/2010/main" val="3295752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21</a:t>
            </a:fld>
            <a:endParaRPr lang="en-US" dirty="0"/>
          </a:p>
        </p:txBody>
      </p:sp>
    </p:spTree>
    <p:extLst>
      <p:ext uri="{BB962C8B-B14F-4D97-AF65-F5344CB8AC3E}">
        <p14:creationId xmlns:p14="http://schemas.microsoft.com/office/powerpoint/2010/main" val="4007476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22</a:t>
            </a:fld>
            <a:endParaRPr lang="en-US" dirty="0"/>
          </a:p>
        </p:txBody>
      </p:sp>
    </p:spTree>
    <p:extLst>
      <p:ext uri="{BB962C8B-B14F-4D97-AF65-F5344CB8AC3E}">
        <p14:creationId xmlns:p14="http://schemas.microsoft.com/office/powerpoint/2010/main" val="3755440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285C9-E440-C842-8C80-E6EBC5BF88A1}" type="slidenum">
              <a:rPr lang="en-US" smtClean="0"/>
              <a:t>30</a:t>
            </a:fld>
            <a:endParaRPr lang="en-US" dirty="0"/>
          </a:p>
        </p:txBody>
      </p:sp>
    </p:spTree>
    <p:extLst>
      <p:ext uri="{BB962C8B-B14F-4D97-AF65-F5344CB8AC3E}">
        <p14:creationId xmlns:p14="http://schemas.microsoft.com/office/powerpoint/2010/main" val="107937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F285C9-E440-C842-8C80-E6EBC5BF88A1}" type="slidenum">
              <a:rPr lang="en-US" smtClean="0"/>
              <a:t>31</a:t>
            </a:fld>
            <a:endParaRPr lang="en-US" dirty="0"/>
          </a:p>
        </p:txBody>
      </p:sp>
    </p:spTree>
    <p:extLst>
      <p:ext uri="{BB962C8B-B14F-4D97-AF65-F5344CB8AC3E}">
        <p14:creationId xmlns:p14="http://schemas.microsoft.com/office/powerpoint/2010/main" val="358996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3</a:t>
            </a:fld>
            <a:endParaRPr lang="en-US" dirty="0"/>
          </a:p>
        </p:txBody>
      </p:sp>
    </p:spTree>
    <p:extLst>
      <p:ext uri="{BB962C8B-B14F-4D97-AF65-F5344CB8AC3E}">
        <p14:creationId xmlns:p14="http://schemas.microsoft.com/office/powerpoint/2010/main" val="165523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5</a:t>
            </a:fld>
            <a:endParaRPr lang="en-US" dirty="0"/>
          </a:p>
        </p:txBody>
      </p:sp>
    </p:spTree>
    <p:extLst>
      <p:ext uri="{BB962C8B-B14F-4D97-AF65-F5344CB8AC3E}">
        <p14:creationId xmlns:p14="http://schemas.microsoft.com/office/powerpoint/2010/main" val="61030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6</a:t>
            </a:fld>
            <a:endParaRPr lang="en-US" dirty="0"/>
          </a:p>
        </p:txBody>
      </p:sp>
    </p:spTree>
    <p:extLst>
      <p:ext uri="{BB962C8B-B14F-4D97-AF65-F5344CB8AC3E}">
        <p14:creationId xmlns:p14="http://schemas.microsoft.com/office/powerpoint/2010/main" val="428888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7</a:t>
            </a:fld>
            <a:endParaRPr lang="en-US" dirty="0"/>
          </a:p>
        </p:txBody>
      </p:sp>
    </p:spTree>
    <p:extLst>
      <p:ext uri="{BB962C8B-B14F-4D97-AF65-F5344CB8AC3E}">
        <p14:creationId xmlns:p14="http://schemas.microsoft.com/office/powerpoint/2010/main" val="215998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8</a:t>
            </a:fld>
            <a:endParaRPr lang="en-US" dirty="0"/>
          </a:p>
        </p:txBody>
      </p:sp>
    </p:spTree>
    <p:extLst>
      <p:ext uri="{BB962C8B-B14F-4D97-AF65-F5344CB8AC3E}">
        <p14:creationId xmlns:p14="http://schemas.microsoft.com/office/powerpoint/2010/main" val="210880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9</a:t>
            </a:fld>
            <a:endParaRPr lang="en-US" dirty="0"/>
          </a:p>
        </p:txBody>
      </p:sp>
    </p:spTree>
    <p:extLst>
      <p:ext uri="{BB962C8B-B14F-4D97-AF65-F5344CB8AC3E}">
        <p14:creationId xmlns:p14="http://schemas.microsoft.com/office/powerpoint/2010/main" val="407915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CEF285C9-E440-C842-8C80-E6EBC5BF88A1}" type="slidenum">
              <a:rPr lang="en-US" smtClean="0"/>
              <a:t>10</a:t>
            </a:fld>
            <a:endParaRPr lang="en-US" dirty="0"/>
          </a:p>
        </p:txBody>
      </p:sp>
    </p:spTree>
    <p:extLst>
      <p:ext uri="{BB962C8B-B14F-4D97-AF65-F5344CB8AC3E}">
        <p14:creationId xmlns:p14="http://schemas.microsoft.com/office/powerpoint/2010/main" val="1936123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_1">
    <p:spTree>
      <p:nvGrpSpPr>
        <p:cNvPr id="1" name=""/>
        <p:cNvGrpSpPr/>
        <p:nvPr/>
      </p:nvGrpSpPr>
      <p:grpSpPr>
        <a:xfrm>
          <a:off x="0" y="0"/>
          <a:ext cx="0" cy="0"/>
          <a:chOff x="0" y="0"/>
          <a:chExt cx="0" cy="0"/>
        </a:xfrm>
      </p:grpSpPr>
      <p:pic>
        <p:nvPicPr>
          <p:cNvPr id="7" name="Picture 6" descr="A picture containing black, white, light, sky&#10;&#10;Description automatically generated">
            <a:extLst>
              <a:ext uri="{FF2B5EF4-FFF2-40B4-BE49-F238E27FC236}">
                <a16:creationId xmlns:a16="http://schemas.microsoft.com/office/drawing/2014/main" id="{B0663CF9-ADBC-4F0D-8330-93A05BD3761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951676"/>
          </a:xfrm>
          <a:prstGeom prst="rect">
            <a:avLst/>
          </a:prstGeom>
        </p:spPr>
      </p:pic>
      <p:sp>
        <p:nvSpPr>
          <p:cNvPr id="2" name="Title 1">
            <a:extLst>
              <a:ext uri="{FF2B5EF4-FFF2-40B4-BE49-F238E27FC236}">
                <a16:creationId xmlns:a16="http://schemas.microsoft.com/office/drawing/2014/main" id="{07652B1C-3E28-4E9B-8217-5F7FE72B7A51}"/>
              </a:ext>
            </a:extLst>
          </p:cNvPr>
          <p:cNvSpPr>
            <a:spLocks noGrp="1"/>
          </p:cNvSpPr>
          <p:nvPr>
            <p:ph type="ctrTitle" hasCustomPrompt="1"/>
          </p:nvPr>
        </p:nvSpPr>
        <p:spPr>
          <a:xfrm>
            <a:off x="7080251" y="1894007"/>
            <a:ext cx="4039224" cy="1661993"/>
          </a:xfrm>
        </p:spPr>
        <p:txBody>
          <a:bodyPr wrap="square" lIns="0" tIns="0" rIns="0" bIns="0" anchor="b" anchorCtr="0">
            <a:spAutoFit/>
          </a:bodyPr>
          <a:lstStyle>
            <a:lvl1pPr algn="l">
              <a:lnSpc>
                <a:spcPct val="100000"/>
              </a:lnSpc>
              <a:defRPr sz="3600" cap="all" baseline="0">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4525D56-5377-4D7F-95EF-BB3ACCFCA8BF}"/>
              </a:ext>
            </a:extLst>
          </p:cNvPr>
          <p:cNvSpPr>
            <a:spLocks noGrp="1"/>
          </p:cNvSpPr>
          <p:nvPr>
            <p:ph type="subTitle" idx="1" hasCustomPrompt="1"/>
          </p:nvPr>
        </p:nvSpPr>
        <p:spPr>
          <a:xfrm>
            <a:off x="7080249" y="3981449"/>
            <a:ext cx="4039223" cy="553998"/>
          </a:xfrm>
        </p:spPr>
        <p:txBody>
          <a:bodyPr wrap="square" lIns="0" tIns="0" rIns="0" bIns="0">
            <a:spAutoFit/>
          </a:bodyPr>
          <a:lstStyle>
            <a:lvl1pPr marL="0" indent="0" algn="l">
              <a:lnSpc>
                <a:spcPct val="100000"/>
              </a:lnSpc>
              <a:spcBef>
                <a:spcPts val="600"/>
              </a:spcBef>
              <a:buNone/>
              <a:defRPr sz="1800" cap="all"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C754EF8E-E5D6-44B5-8CD8-E549C29FEFA7}"/>
              </a:ext>
            </a:extLst>
          </p:cNvPr>
          <p:cNvSpPr/>
          <p:nvPr/>
        </p:nvSpPr>
        <p:spPr>
          <a:xfrm>
            <a:off x="-3048" y="6492240"/>
            <a:ext cx="12192000"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2230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4CC5-5236-4A8E-8C69-3A358D311D34}"/>
              </a:ext>
            </a:extLst>
          </p:cNvPr>
          <p:cNvSpPr>
            <a:spLocks noGrp="1"/>
          </p:cNvSpPr>
          <p:nvPr>
            <p:ph type="title"/>
          </p:nvPr>
        </p:nvSpPr>
        <p:spPr>
          <a:xfrm>
            <a:off x="839788" y="365125"/>
            <a:ext cx="10515600" cy="1325563"/>
          </a:xfrm>
        </p:spPr>
        <p:txBody>
          <a:bodyPr/>
          <a:lstStyle>
            <a:lvl1pPr>
              <a:defRPr>
                <a:solidFill>
                  <a:schemeClr val="bg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1FBFE83-4C9D-46F4-B951-D389E9BAC541}"/>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1B4A49-BAC2-4CE5-B518-290F14F0DBF3}"/>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9625928-83AA-4738-9D4D-653AC5F1FCC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C9ECB9F-5ACF-459A-B211-F7DE82DF2C84}"/>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58D9C32-C182-42A3-B1E4-5019AF8C9E8D}"/>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8" name="Footer Placeholder 7">
            <a:extLst>
              <a:ext uri="{FF2B5EF4-FFF2-40B4-BE49-F238E27FC236}">
                <a16:creationId xmlns:a16="http://schemas.microsoft.com/office/drawing/2014/main" id="{E9A75774-9E78-4F20-A0C7-7184D6DDC4E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8BAFB1C-D8A7-405F-AEBF-A68F8FCF9FB8}"/>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spTree>
    <p:extLst>
      <p:ext uri="{BB962C8B-B14F-4D97-AF65-F5344CB8AC3E}">
        <p14:creationId xmlns:p14="http://schemas.microsoft.com/office/powerpoint/2010/main" val="420557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1EDB8-D8C9-4E56-B5D9-964ECAD123D8}"/>
              </a:ext>
            </a:extLst>
          </p:cNvPr>
          <p:cNvSpPr>
            <a:spLocks noGrp="1"/>
          </p:cNvSpPr>
          <p:nvPr>
            <p:ph type="dt" sz="half" idx="10"/>
          </p:nvPr>
        </p:nvSpPr>
        <p:spPr>
          <a:xfrm>
            <a:off x="838200" y="6356350"/>
            <a:ext cx="2743200" cy="365125"/>
          </a:xfrm>
          <a:prstGeom prst="rect">
            <a:avLst/>
          </a:prstGeom>
        </p:spPr>
        <p:txBody>
          <a:bodyPr/>
          <a:lstStyle>
            <a:lvl1pPr>
              <a:defRPr>
                <a:solidFill>
                  <a:schemeClr val="tx2"/>
                </a:solidFill>
              </a:defRPr>
            </a:lvl1pPr>
          </a:lstStyle>
          <a:p>
            <a:fld id="{E36AD159-82BA-45C7-BECA-441541E6A4CE}" type="datetimeFigureOut">
              <a:rPr lang="en-US" smtClean="0"/>
              <a:pPr/>
              <a:t>2/3/2021</a:t>
            </a:fld>
            <a:endParaRPr lang="en-US" dirty="0"/>
          </a:p>
        </p:txBody>
      </p:sp>
      <p:sp>
        <p:nvSpPr>
          <p:cNvPr id="3" name="Footer Placeholder 2">
            <a:extLst>
              <a:ext uri="{FF2B5EF4-FFF2-40B4-BE49-F238E27FC236}">
                <a16:creationId xmlns:a16="http://schemas.microsoft.com/office/drawing/2014/main" id="{AB88C06F-B407-442F-B277-D5C36956AD98}"/>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en-US" dirty="0"/>
          </a:p>
        </p:txBody>
      </p:sp>
      <p:sp>
        <p:nvSpPr>
          <p:cNvPr id="4" name="Slide Number Placeholder 3">
            <a:extLst>
              <a:ext uri="{FF2B5EF4-FFF2-40B4-BE49-F238E27FC236}">
                <a16:creationId xmlns:a16="http://schemas.microsoft.com/office/drawing/2014/main" id="{AE727C24-27F4-406D-AC26-C97684979B5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2"/>
                </a:solidFill>
              </a:defRPr>
            </a:lvl1pPr>
          </a:lstStyle>
          <a:p>
            <a:fld id="{8C9FD82D-7118-465F-9EA2-F1D8BCA2AFA8}" type="slidenum">
              <a:rPr lang="en-US" smtClean="0"/>
              <a:pPr/>
              <a:t>‹#›</a:t>
            </a:fld>
            <a:endParaRPr lang="en-US" dirty="0"/>
          </a:p>
        </p:txBody>
      </p:sp>
      <p:pic>
        <p:nvPicPr>
          <p:cNvPr id="5" name="Picture 4">
            <a:extLst>
              <a:ext uri="{FF2B5EF4-FFF2-40B4-BE49-F238E27FC236}">
                <a16:creationId xmlns:a16="http://schemas.microsoft.com/office/drawing/2014/main" id="{D75CF7E7-16DA-4B0C-9FC1-2DCA0004BE3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Tree>
    <p:extLst>
      <p:ext uri="{BB962C8B-B14F-4D97-AF65-F5344CB8AC3E}">
        <p14:creationId xmlns:p14="http://schemas.microsoft.com/office/powerpoint/2010/main" val="3838878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C73B-4F21-4E42-91CE-0948EE92B123}"/>
              </a:ext>
            </a:extLst>
          </p:cNvPr>
          <p:cNvSpPr>
            <a:spLocks noGrp="1"/>
          </p:cNvSpPr>
          <p:nvPr>
            <p:ph type="title"/>
          </p:nvPr>
        </p:nvSpPr>
        <p:spPr>
          <a:xfrm>
            <a:off x="839788" y="457200"/>
            <a:ext cx="3932237" cy="1600200"/>
          </a:xfrm>
        </p:spPr>
        <p:txBody>
          <a:bodyPr anchor="b"/>
          <a:lstStyle>
            <a:lvl1pPr>
              <a:defRPr sz="3200">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D4EB9B-7888-4CC8-9886-F50DD9FB694A}"/>
              </a:ext>
            </a:extLst>
          </p:cNvPr>
          <p:cNvSpPr>
            <a:spLocks noGrp="1"/>
          </p:cNvSpPr>
          <p:nvPr>
            <p:ph idx="1"/>
          </p:nvPr>
        </p:nvSpPr>
        <p:spPr>
          <a:xfrm>
            <a:off x="5183188" y="987425"/>
            <a:ext cx="617220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003A7D3-45D8-4C86-8F89-E6FF094858D4}"/>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B081657-37AA-4312-8119-34128B7EE677}"/>
              </a:ext>
            </a:extLst>
          </p:cNvPr>
          <p:cNvSpPr>
            <a:spLocks noGrp="1"/>
          </p:cNvSpPr>
          <p:nvPr>
            <p:ph type="dt" sz="half" idx="10"/>
          </p:nvPr>
        </p:nvSpPr>
        <p:spPr>
          <a:xfrm>
            <a:off x="838200" y="6356350"/>
            <a:ext cx="2743200" cy="365125"/>
          </a:xfrm>
          <a:prstGeom prst="rect">
            <a:avLst/>
          </a:prstGeom>
        </p:spPr>
        <p:txBody>
          <a:bodyPr/>
          <a:lstStyle>
            <a:lvl1pPr>
              <a:defRPr>
                <a:solidFill>
                  <a:schemeClr val="tx2"/>
                </a:solidFill>
              </a:defRPr>
            </a:lvl1pPr>
          </a:lstStyle>
          <a:p>
            <a:fld id="{E36AD159-82BA-45C7-BECA-441541E6A4CE}" type="datetimeFigureOut">
              <a:rPr lang="en-US" smtClean="0"/>
              <a:pPr/>
              <a:t>2/3/2021</a:t>
            </a:fld>
            <a:endParaRPr lang="en-US" dirty="0"/>
          </a:p>
        </p:txBody>
      </p:sp>
      <p:sp>
        <p:nvSpPr>
          <p:cNvPr id="6" name="Footer Placeholder 5">
            <a:extLst>
              <a:ext uri="{FF2B5EF4-FFF2-40B4-BE49-F238E27FC236}">
                <a16:creationId xmlns:a16="http://schemas.microsoft.com/office/drawing/2014/main" id="{C93A3BA7-14BD-4E9C-ADDD-63DCDF9B3CFD}"/>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en-US" dirty="0"/>
          </a:p>
        </p:txBody>
      </p:sp>
      <p:sp>
        <p:nvSpPr>
          <p:cNvPr id="7" name="Slide Number Placeholder 6">
            <a:extLst>
              <a:ext uri="{FF2B5EF4-FFF2-40B4-BE49-F238E27FC236}">
                <a16:creationId xmlns:a16="http://schemas.microsoft.com/office/drawing/2014/main" id="{74E80B2E-F1BE-411C-A3DD-9709A2EFCAA3}"/>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2"/>
                </a:solidFill>
              </a:defRPr>
            </a:lvl1pPr>
          </a:lstStyle>
          <a:p>
            <a:fld id="{8C9FD82D-7118-465F-9EA2-F1D8BCA2AFA8}" type="slidenum">
              <a:rPr lang="en-US" smtClean="0"/>
              <a:pPr/>
              <a:t>‹#›</a:t>
            </a:fld>
            <a:endParaRPr lang="en-US" dirty="0"/>
          </a:p>
        </p:txBody>
      </p:sp>
      <p:pic>
        <p:nvPicPr>
          <p:cNvPr id="8" name="Picture 7">
            <a:extLst>
              <a:ext uri="{FF2B5EF4-FFF2-40B4-BE49-F238E27FC236}">
                <a16:creationId xmlns:a16="http://schemas.microsoft.com/office/drawing/2014/main" id="{072AFCF2-E6D7-4009-83E1-151DB1ABDE6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Tree>
    <p:extLst>
      <p:ext uri="{BB962C8B-B14F-4D97-AF65-F5344CB8AC3E}">
        <p14:creationId xmlns:p14="http://schemas.microsoft.com/office/powerpoint/2010/main" val="2667476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4CC5-5236-4A8E-8C69-3A358D311D34}"/>
              </a:ext>
            </a:extLst>
          </p:cNvPr>
          <p:cNvSpPr>
            <a:spLocks noGrp="1"/>
          </p:cNvSpPr>
          <p:nvPr>
            <p:ph type="title"/>
          </p:nvPr>
        </p:nvSpPr>
        <p:spPr>
          <a:xfrm>
            <a:off x="839788" y="365125"/>
            <a:ext cx="10515600" cy="1325563"/>
          </a:xfrm>
        </p:spPr>
        <p:txBody>
          <a:bodyPr/>
          <a:lstStyle>
            <a:lvl1pPr>
              <a:defRPr>
                <a:solidFill>
                  <a:schemeClr val="bg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1FBFE83-4C9D-46F4-B951-D389E9BAC541}"/>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1B4A49-BAC2-4CE5-B518-290F14F0DBF3}"/>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9625928-83AA-4738-9D4D-653AC5F1FCC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C9ECB9F-5ACF-459A-B211-F7DE82DF2C84}"/>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97C604F-BF79-4062-9928-ED97F45EFD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11" name="Rectangle 10">
            <a:extLst>
              <a:ext uri="{FF2B5EF4-FFF2-40B4-BE49-F238E27FC236}">
                <a16:creationId xmlns:a16="http://schemas.microsoft.com/office/drawing/2014/main" id="{EF06535B-49EC-4F0A-B8F5-60B435BFA6EA}"/>
              </a:ext>
            </a:extLst>
          </p:cNvPr>
          <p:cNvSpPr/>
          <p:nvPr/>
        </p:nvSpPr>
        <p:spPr>
          <a:xfrm>
            <a:off x="0" y="6492240"/>
            <a:ext cx="12200313" cy="3657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a:ea typeface="+mn-ea"/>
              <a:cs typeface="+mn-cs"/>
            </a:endParaRPr>
          </a:p>
        </p:txBody>
      </p:sp>
    </p:spTree>
    <p:extLst>
      <p:ext uri="{BB962C8B-B14F-4D97-AF65-F5344CB8AC3E}">
        <p14:creationId xmlns:p14="http://schemas.microsoft.com/office/powerpoint/2010/main" val="3219196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4CC5-5236-4A8E-8C69-3A358D311D34}"/>
              </a:ext>
            </a:extLst>
          </p:cNvPr>
          <p:cNvSpPr>
            <a:spLocks noGrp="1"/>
          </p:cNvSpPr>
          <p:nvPr>
            <p:ph type="title"/>
          </p:nvPr>
        </p:nvSpPr>
        <p:spPr>
          <a:xfrm>
            <a:off x="839788" y="365125"/>
            <a:ext cx="10515600" cy="1325563"/>
          </a:xfrm>
        </p:spPr>
        <p:txBody>
          <a:bodyPr/>
          <a:lstStyle>
            <a:lvl1pPr>
              <a:defRPr>
                <a:solidFill>
                  <a:schemeClr val="bg2"/>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941B4A49-BAC2-4CE5-B518-290F14F0DBF3}"/>
              </a:ext>
            </a:extLst>
          </p:cNvPr>
          <p:cNvSpPr>
            <a:spLocks noGrp="1"/>
          </p:cNvSpPr>
          <p:nvPr>
            <p:ph sz="half" idx="2"/>
          </p:nvPr>
        </p:nvSpPr>
        <p:spPr>
          <a:xfrm>
            <a:off x="839788" y="1954635"/>
            <a:ext cx="10515600" cy="423502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97C604F-BF79-4062-9928-ED97F45EFD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11" name="Rectangle 10">
            <a:extLst>
              <a:ext uri="{FF2B5EF4-FFF2-40B4-BE49-F238E27FC236}">
                <a16:creationId xmlns:a16="http://schemas.microsoft.com/office/drawing/2014/main" id="{EF06535B-49EC-4F0A-B8F5-60B435BFA6EA}"/>
              </a:ext>
            </a:extLst>
          </p:cNvPr>
          <p:cNvSpPr/>
          <p:nvPr/>
        </p:nvSpPr>
        <p:spPr>
          <a:xfrm>
            <a:off x="0" y="6492240"/>
            <a:ext cx="12200313" cy="3657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a:ea typeface="+mn-ea"/>
              <a:cs typeface="+mn-cs"/>
            </a:endParaRPr>
          </a:p>
        </p:txBody>
      </p:sp>
    </p:spTree>
    <p:extLst>
      <p:ext uri="{BB962C8B-B14F-4D97-AF65-F5344CB8AC3E}">
        <p14:creationId xmlns:p14="http://schemas.microsoft.com/office/powerpoint/2010/main" val="107211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E9882B-1D31-41C7-91B0-2940A17A7214}"/>
              </a:ext>
            </a:extLst>
          </p:cNvPr>
          <p:cNvSpPr/>
          <p:nvPr/>
        </p:nvSpPr>
        <p:spPr>
          <a:xfrm>
            <a:off x="5450186" y="0"/>
            <a:ext cx="6741814"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A871EDB8-D8C9-4E56-B5D9-964ECAD123D8}"/>
              </a:ext>
            </a:extLst>
          </p:cNvPr>
          <p:cNvSpPr>
            <a:spLocks noGrp="1"/>
          </p:cNvSpPr>
          <p:nvPr>
            <p:ph type="dt" sz="half" idx="10"/>
          </p:nvPr>
        </p:nvSpPr>
        <p:spPr>
          <a:xfrm>
            <a:off x="838200" y="6356350"/>
            <a:ext cx="2743200" cy="365125"/>
          </a:xfrm>
          <a:prstGeom prst="rect">
            <a:avLst/>
          </a:prstGeom>
        </p:spPr>
        <p:txBody>
          <a:bodyPr/>
          <a:lstStyle>
            <a:lvl1pPr>
              <a:defRPr>
                <a:solidFill>
                  <a:schemeClr val="tx2"/>
                </a:solidFill>
              </a:defRPr>
            </a:lvl1pPr>
          </a:lstStyle>
          <a:p>
            <a:fld id="{E36AD159-82BA-45C7-BECA-441541E6A4CE}" type="datetimeFigureOut">
              <a:rPr lang="en-US" smtClean="0"/>
              <a:pPr/>
              <a:t>2/3/2021</a:t>
            </a:fld>
            <a:endParaRPr lang="en-US" dirty="0"/>
          </a:p>
        </p:txBody>
      </p:sp>
      <p:sp>
        <p:nvSpPr>
          <p:cNvPr id="3" name="Footer Placeholder 2">
            <a:extLst>
              <a:ext uri="{FF2B5EF4-FFF2-40B4-BE49-F238E27FC236}">
                <a16:creationId xmlns:a16="http://schemas.microsoft.com/office/drawing/2014/main" id="{AB88C06F-B407-442F-B277-D5C36956AD98}"/>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en-US" dirty="0"/>
          </a:p>
        </p:txBody>
      </p:sp>
      <p:sp>
        <p:nvSpPr>
          <p:cNvPr id="4" name="Slide Number Placeholder 3">
            <a:extLst>
              <a:ext uri="{FF2B5EF4-FFF2-40B4-BE49-F238E27FC236}">
                <a16:creationId xmlns:a16="http://schemas.microsoft.com/office/drawing/2014/main" id="{AE727C24-27F4-406D-AC26-C97684979B5B}"/>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2"/>
                </a:solidFill>
              </a:defRPr>
            </a:lvl1pPr>
          </a:lstStyle>
          <a:p>
            <a:fld id="{8C9FD82D-7118-465F-9EA2-F1D8BCA2AFA8}" type="slidenum">
              <a:rPr lang="en-US" smtClean="0"/>
              <a:pPr/>
              <a:t>‹#›</a:t>
            </a:fld>
            <a:endParaRPr lang="en-US" dirty="0"/>
          </a:p>
        </p:txBody>
      </p:sp>
      <p:pic>
        <p:nvPicPr>
          <p:cNvPr id="5" name="Picture 4">
            <a:extLst>
              <a:ext uri="{FF2B5EF4-FFF2-40B4-BE49-F238E27FC236}">
                <a16:creationId xmlns:a16="http://schemas.microsoft.com/office/drawing/2014/main" id="{D75CF7E7-16DA-4B0C-9FC1-2DCA0004BE3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12" name="Text Placeholder 3">
            <a:extLst>
              <a:ext uri="{FF2B5EF4-FFF2-40B4-BE49-F238E27FC236}">
                <a16:creationId xmlns:a16="http://schemas.microsoft.com/office/drawing/2014/main" id="{494981B4-93AF-4305-AF6D-37AA0A32EF79}"/>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itle 1">
            <a:extLst>
              <a:ext uri="{FF2B5EF4-FFF2-40B4-BE49-F238E27FC236}">
                <a16:creationId xmlns:a16="http://schemas.microsoft.com/office/drawing/2014/main" id="{0E376E60-3F82-410D-8E7F-A0C931D5B17C}"/>
              </a:ext>
            </a:extLst>
          </p:cNvPr>
          <p:cNvSpPr>
            <a:spLocks noGrp="1"/>
          </p:cNvSpPr>
          <p:nvPr>
            <p:ph type="title"/>
          </p:nvPr>
        </p:nvSpPr>
        <p:spPr>
          <a:xfrm>
            <a:off x="839788" y="457200"/>
            <a:ext cx="3932237" cy="1600200"/>
          </a:xfrm>
        </p:spPr>
        <p:txBody>
          <a:bodyPr anchor="b"/>
          <a:lstStyle>
            <a:lvl1pPr>
              <a:defRPr sz="32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596886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5B0E-9CAD-48D5-8DF0-82DC1B4BD2E2}"/>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pic>
        <p:nvPicPr>
          <p:cNvPr id="6" name="Picture 5">
            <a:extLst>
              <a:ext uri="{FF2B5EF4-FFF2-40B4-BE49-F238E27FC236}">
                <a16:creationId xmlns:a16="http://schemas.microsoft.com/office/drawing/2014/main" id="{83BEFF8F-C045-40F7-B1F6-1A829759441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7" name="Rectangle 6">
            <a:extLst>
              <a:ext uri="{FF2B5EF4-FFF2-40B4-BE49-F238E27FC236}">
                <a16:creationId xmlns:a16="http://schemas.microsoft.com/office/drawing/2014/main" id="{D0C3288D-760B-42F7-AB0F-6E42A1711CB2}"/>
              </a:ext>
            </a:extLst>
          </p:cNvPr>
          <p:cNvSpPr/>
          <p:nvPr userDrawn="1"/>
        </p:nvSpPr>
        <p:spPr>
          <a:xfrm>
            <a:off x="0" y="6492240"/>
            <a:ext cx="12200313" cy="3657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16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Page_1">
    <p:spTree>
      <p:nvGrpSpPr>
        <p:cNvPr id="1" name=""/>
        <p:cNvGrpSpPr/>
        <p:nvPr/>
      </p:nvGrpSpPr>
      <p:grpSpPr>
        <a:xfrm>
          <a:off x="0" y="0"/>
          <a:ext cx="0" cy="0"/>
          <a:chOff x="0" y="0"/>
          <a:chExt cx="0" cy="0"/>
        </a:xfrm>
      </p:grpSpPr>
      <p:pic>
        <p:nvPicPr>
          <p:cNvPr id="7" name="Picture 6" descr="A picture containing black, white, light, sky&#10;&#10;Description automatically generated">
            <a:extLst>
              <a:ext uri="{FF2B5EF4-FFF2-40B4-BE49-F238E27FC236}">
                <a16:creationId xmlns:a16="http://schemas.microsoft.com/office/drawing/2014/main" id="{B0663CF9-ADBC-4F0D-8330-93A05BD376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951676"/>
          </a:xfrm>
          <a:prstGeom prst="rect">
            <a:avLst/>
          </a:prstGeom>
        </p:spPr>
      </p:pic>
      <p:sp>
        <p:nvSpPr>
          <p:cNvPr id="2" name="Title 1">
            <a:extLst>
              <a:ext uri="{FF2B5EF4-FFF2-40B4-BE49-F238E27FC236}">
                <a16:creationId xmlns:a16="http://schemas.microsoft.com/office/drawing/2014/main" id="{07652B1C-3E28-4E9B-8217-5F7FE72B7A51}"/>
              </a:ext>
            </a:extLst>
          </p:cNvPr>
          <p:cNvSpPr>
            <a:spLocks noGrp="1"/>
          </p:cNvSpPr>
          <p:nvPr>
            <p:ph type="ctrTitle" hasCustomPrompt="1"/>
          </p:nvPr>
        </p:nvSpPr>
        <p:spPr>
          <a:xfrm>
            <a:off x="7080251" y="1894007"/>
            <a:ext cx="4039224" cy="1661993"/>
          </a:xfrm>
        </p:spPr>
        <p:txBody>
          <a:bodyPr wrap="square" lIns="0" tIns="0" rIns="0" bIns="0" anchor="b" anchorCtr="0">
            <a:spAutoFit/>
          </a:bodyPr>
          <a:lstStyle>
            <a:lvl1pPr algn="l">
              <a:lnSpc>
                <a:spcPct val="100000"/>
              </a:lnSpc>
              <a:defRPr sz="3600" cap="all" baseline="0">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4525D56-5377-4D7F-95EF-BB3ACCFCA8BF}"/>
              </a:ext>
            </a:extLst>
          </p:cNvPr>
          <p:cNvSpPr>
            <a:spLocks noGrp="1"/>
          </p:cNvSpPr>
          <p:nvPr>
            <p:ph type="subTitle" idx="1" hasCustomPrompt="1"/>
          </p:nvPr>
        </p:nvSpPr>
        <p:spPr>
          <a:xfrm>
            <a:off x="7080249" y="3981449"/>
            <a:ext cx="4039223" cy="553998"/>
          </a:xfrm>
        </p:spPr>
        <p:txBody>
          <a:bodyPr wrap="square" lIns="0" tIns="0" rIns="0" bIns="0">
            <a:spAutoFit/>
          </a:bodyPr>
          <a:lstStyle>
            <a:lvl1pPr marL="0" indent="0" algn="l">
              <a:lnSpc>
                <a:spcPct val="100000"/>
              </a:lnSpc>
              <a:spcBef>
                <a:spcPts val="600"/>
              </a:spcBef>
              <a:buNone/>
              <a:defRPr sz="1800" cap="all"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C754EF8E-E5D6-44B5-8CD8-E549C29FEFA7}"/>
              </a:ext>
            </a:extLst>
          </p:cNvPr>
          <p:cNvSpPr/>
          <p:nvPr userDrawn="1"/>
        </p:nvSpPr>
        <p:spPr>
          <a:xfrm>
            <a:off x="-3048" y="6492240"/>
            <a:ext cx="12192000"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6644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age_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BF078D-94F1-4310-9D80-0181B0E550EB}"/>
              </a:ext>
            </a:extLst>
          </p:cNvPr>
          <p:cNvSpPr/>
          <p:nvPr userDrawn="1"/>
        </p:nvSpPr>
        <p:spPr>
          <a:xfrm>
            <a:off x="11081657" y="6117771"/>
            <a:ext cx="54428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white, water, man, flying&#10;&#10;Description automatically generated">
            <a:extLst>
              <a:ext uri="{FF2B5EF4-FFF2-40B4-BE49-F238E27FC236}">
                <a16:creationId xmlns:a16="http://schemas.microsoft.com/office/drawing/2014/main" id="{FD4A0D19-8381-4CE1-966E-9A1C6BE13114}"/>
              </a:ext>
            </a:extLst>
          </p:cNvPr>
          <p:cNvPicPr>
            <a:picLocks noChangeAspect="1"/>
          </p:cNvPicPr>
          <p:nvPr userDrawn="1"/>
        </p:nvPicPr>
        <p:blipFill>
          <a:blip r:embed="rId2" cstate="print">
            <a:alphaModFix amt="77000"/>
            <a:extLst>
              <a:ext uri="{28A0092B-C50C-407E-A947-70E740481C1C}">
                <a14:useLocalDpi xmlns:a14="http://schemas.microsoft.com/office/drawing/2010/main"/>
              </a:ext>
            </a:extLst>
          </a:blip>
          <a:stretch>
            <a:fillRect/>
          </a:stretch>
        </p:blipFill>
        <p:spPr>
          <a:xfrm>
            <a:off x="0" y="0"/>
            <a:ext cx="12192000" cy="6949440"/>
          </a:xfrm>
          <a:prstGeom prst="rect">
            <a:avLst/>
          </a:prstGeom>
        </p:spPr>
      </p:pic>
      <p:sp>
        <p:nvSpPr>
          <p:cNvPr id="2" name="Title 1">
            <a:extLst>
              <a:ext uri="{FF2B5EF4-FFF2-40B4-BE49-F238E27FC236}">
                <a16:creationId xmlns:a16="http://schemas.microsoft.com/office/drawing/2014/main" id="{07652B1C-3E28-4E9B-8217-5F7FE72B7A51}"/>
              </a:ext>
            </a:extLst>
          </p:cNvPr>
          <p:cNvSpPr>
            <a:spLocks noGrp="1"/>
          </p:cNvSpPr>
          <p:nvPr>
            <p:ph type="ctrTitle"/>
          </p:nvPr>
        </p:nvSpPr>
        <p:spPr>
          <a:xfrm>
            <a:off x="786384" y="2363384"/>
            <a:ext cx="10358536" cy="784830"/>
          </a:xfrm>
        </p:spPr>
        <p:txBody>
          <a:bodyPr wrap="square" lIns="91440" tIns="45720" rIns="91440" bIns="0" anchor="b" anchorCtr="0">
            <a:spAutoFit/>
          </a:bodyPr>
          <a:lstStyle>
            <a:lvl1pPr algn="l">
              <a:lnSpc>
                <a:spcPct val="100000"/>
              </a:lnSpc>
              <a:defRPr sz="4800">
                <a:solidFill>
                  <a:schemeClr val="tx2"/>
                </a:solidFill>
                <a:latin typeface="+mj-lt"/>
              </a:defRPr>
            </a:lvl1pPr>
          </a:lstStyle>
          <a:p>
            <a:endParaRPr lang="en-US" dirty="0"/>
          </a:p>
        </p:txBody>
      </p:sp>
      <p:pic>
        <p:nvPicPr>
          <p:cNvPr id="13" name="Picture 12">
            <a:extLst>
              <a:ext uri="{FF2B5EF4-FFF2-40B4-BE49-F238E27FC236}">
                <a16:creationId xmlns:a16="http://schemas.microsoft.com/office/drawing/2014/main" id="{56B9050D-B85B-4035-8966-A32AA875DB1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1749" t="35238" r="40245" b="33991"/>
          <a:stretch/>
        </p:blipFill>
        <p:spPr>
          <a:xfrm>
            <a:off x="10994663" y="232053"/>
            <a:ext cx="856344" cy="1129385"/>
          </a:xfrm>
          <a:prstGeom prst="rect">
            <a:avLst/>
          </a:prstGeom>
        </p:spPr>
      </p:pic>
      <p:sp>
        <p:nvSpPr>
          <p:cNvPr id="19" name="Text Placeholder 18">
            <a:extLst>
              <a:ext uri="{FF2B5EF4-FFF2-40B4-BE49-F238E27FC236}">
                <a16:creationId xmlns:a16="http://schemas.microsoft.com/office/drawing/2014/main" id="{86B05BED-D834-40F2-A067-7FF56AEA6632}"/>
              </a:ext>
            </a:extLst>
          </p:cNvPr>
          <p:cNvSpPr>
            <a:spLocks noGrp="1"/>
          </p:cNvSpPr>
          <p:nvPr>
            <p:ph type="body" sz="quarter" idx="10"/>
          </p:nvPr>
        </p:nvSpPr>
        <p:spPr>
          <a:xfrm>
            <a:off x="786384" y="3291098"/>
            <a:ext cx="10358534" cy="1197251"/>
          </a:xfrm>
        </p:spPr>
        <p:txBody>
          <a:bodyPr wrap="square" lIns="64008" tIns="45720" rIns="91440" bIns="0">
            <a:spAutoFit/>
          </a:bodyPr>
          <a:lstStyle>
            <a:lvl1pPr marL="0" indent="0">
              <a:lnSpc>
                <a:spcPct val="80000"/>
              </a:lnSpc>
              <a:spcBef>
                <a:spcPts val="0"/>
              </a:spcBef>
              <a:buFontTx/>
              <a:buNone/>
              <a:defRPr sz="8800">
                <a:solidFill>
                  <a:schemeClr val="bg2"/>
                </a:solidFill>
                <a:latin typeface="+mj-lt"/>
              </a:defRPr>
            </a:lvl1pPr>
            <a:lvl2pPr marL="457200" indent="0">
              <a:buNone/>
              <a:defRPr/>
            </a:lvl2pPr>
          </a:lstStyle>
          <a:p>
            <a:pPr lvl="0"/>
            <a:endParaRPr lang="en-US" dirty="0"/>
          </a:p>
        </p:txBody>
      </p:sp>
      <p:sp>
        <p:nvSpPr>
          <p:cNvPr id="3" name="Subtitle 2">
            <a:extLst>
              <a:ext uri="{FF2B5EF4-FFF2-40B4-BE49-F238E27FC236}">
                <a16:creationId xmlns:a16="http://schemas.microsoft.com/office/drawing/2014/main" id="{B4525D56-5377-4D7F-95EF-BB3ACCFCA8BF}"/>
              </a:ext>
            </a:extLst>
          </p:cNvPr>
          <p:cNvSpPr>
            <a:spLocks noGrp="1"/>
          </p:cNvSpPr>
          <p:nvPr>
            <p:ph type="subTitle" idx="1"/>
          </p:nvPr>
        </p:nvSpPr>
        <p:spPr>
          <a:xfrm>
            <a:off x="786384" y="4617364"/>
            <a:ext cx="10333133" cy="507831"/>
          </a:xfrm>
        </p:spPr>
        <p:txBody>
          <a:bodyPr wrap="square" lIns="100584" tIns="45720" rIns="91440" bIns="0">
            <a:spAutoFit/>
          </a:bodyPr>
          <a:lstStyle>
            <a:lvl1pPr marL="0" indent="0" algn="l">
              <a:lnSpc>
                <a:spcPct val="100000"/>
              </a:lnSpc>
              <a:spcBef>
                <a:spcPts val="0"/>
              </a:spcBef>
              <a:buNone/>
              <a:defRPr sz="3000">
                <a:solidFill>
                  <a:schemeClr val="tx2"/>
                </a:solidFill>
                <a:latin typeface="+mj-lt"/>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9" name="Rectangle 8">
            <a:extLst>
              <a:ext uri="{FF2B5EF4-FFF2-40B4-BE49-F238E27FC236}">
                <a16:creationId xmlns:a16="http://schemas.microsoft.com/office/drawing/2014/main" id="{C754EF8E-E5D6-44B5-8CD8-E549C29FEFA7}"/>
              </a:ext>
            </a:extLst>
          </p:cNvPr>
          <p:cNvSpPr/>
          <p:nvPr userDrawn="1"/>
        </p:nvSpPr>
        <p:spPr>
          <a:xfrm>
            <a:off x="0" y="6492240"/>
            <a:ext cx="12200313" cy="4572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8575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DB09DC-CC6A-49B6-AF88-74CC0FC9CC4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191"/>
            <a:ext cx="12192000" cy="6858000"/>
          </a:xfrm>
          <a:prstGeom prst="rect">
            <a:avLst/>
          </a:prstGeom>
        </p:spPr>
      </p:pic>
      <p:sp>
        <p:nvSpPr>
          <p:cNvPr id="2" name="Title 1">
            <a:extLst>
              <a:ext uri="{FF2B5EF4-FFF2-40B4-BE49-F238E27FC236}">
                <a16:creationId xmlns:a16="http://schemas.microsoft.com/office/drawing/2014/main" id="{1AD09CD1-927C-4CCC-BE0D-1882DDAA0FA9}"/>
              </a:ext>
            </a:extLst>
          </p:cNvPr>
          <p:cNvSpPr>
            <a:spLocks noGrp="1"/>
          </p:cNvSpPr>
          <p:nvPr>
            <p:ph type="title"/>
          </p:nvPr>
        </p:nvSpPr>
        <p:spPr>
          <a:xfrm>
            <a:off x="788308" y="1191"/>
            <a:ext cx="10360152" cy="6199584"/>
          </a:xfrm>
        </p:spPr>
        <p:txBody>
          <a:bodyPr wrap="square" anchor="ctr" anchorCtr="0">
            <a:noAutofit/>
          </a:bodyPr>
          <a:lstStyle>
            <a:lvl1pPr>
              <a:lnSpc>
                <a:spcPct val="100000"/>
              </a:lnSpc>
              <a:defRPr sz="6000">
                <a:solidFill>
                  <a:schemeClr val="bg1"/>
                </a:solidFill>
              </a:defRPr>
            </a:lvl1pPr>
          </a:lstStyle>
          <a:p>
            <a:endParaRPr lang="en-US" dirty="0"/>
          </a:p>
        </p:txBody>
      </p:sp>
      <p:pic>
        <p:nvPicPr>
          <p:cNvPr id="4" name="Picture 3">
            <a:extLst>
              <a:ext uri="{FF2B5EF4-FFF2-40B4-BE49-F238E27FC236}">
                <a16:creationId xmlns:a16="http://schemas.microsoft.com/office/drawing/2014/main" id="{7079B0D7-E066-473B-8A8D-0FC80150E76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1749" t="35238" r="40245" b="33991"/>
          <a:stretch/>
        </p:blipFill>
        <p:spPr>
          <a:xfrm>
            <a:off x="10994663" y="170609"/>
            <a:ext cx="856344" cy="1129385"/>
          </a:xfrm>
          <a:prstGeom prst="rect">
            <a:avLst/>
          </a:prstGeom>
        </p:spPr>
      </p:pic>
    </p:spTree>
    <p:extLst>
      <p:ext uri="{BB962C8B-B14F-4D97-AF65-F5344CB8AC3E}">
        <p14:creationId xmlns:p14="http://schemas.microsoft.com/office/powerpoint/2010/main" val="26857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_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BF078D-94F1-4310-9D80-0181B0E550EB}"/>
              </a:ext>
            </a:extLst>
          </p:cNvPr>
          <p:cNvSpPr/>
          <p:nvPr/>
        </p:nvSpPr>
        <p:spPr>
          <a:xfrm>
            <a:off x="11081657" y="6117771"/>
            <a:ext cx="54428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white, water, man, flying&#10;&#10;Description automatically generated">
            <a:extLst>
              <a:ext uri="{FF2B5EF4-FFF2-40B4-BE49-F238E27FC236}">
                <a16:creationId xmlns:a16="http://schemas.microsoft.com/office/drawing/2014/main" id="{FD4A0D19-8381-4CE1-966E-9A1C6BE13114}"/>
              </a:ext>
            </a:extLst>
          </p:cNvPr>
          <p:cNvPicPr>
            <a:picLocks noChangeAspect="1"/>
          </p:cNvPicPr>
          <p:nvPr/>
        </p:nvPicPr>
        <p:blipFill>
          <a:blip r:embed="rId2" cstate="print">
            <a:alphaModFix amt="77000"/>
            <a:extLst>
              <a:ext uri="{28A0092B-C50C-407E-A947-70E740481C1C}">
                <a14:useLocalDpi xmlns:a14="http://schemas.microsoft.com/office/drawing/2010/main"/>
              </a:ext>
            </a:extLst>
          </a:blip>
          <a:stretch>
            <a:fillRect/>
          </a:stretch>
        </p:blipFill>
        <p:spPr>
          <a:xfrm>
            <a:off x="0" y="0"/>
            <a:ext cx="12192000" cy="6949440"/>
          </a:xfrm>
          <a:prstGeom prst="rect">
            <a:avLst/>
          </a:prstGeom>
        </p:spPr>
      </p:pic>
      <p:sp>
        <p:nvSpPr>
          <p:cNvPr id="2" name="Title 1">
            <a:extLst>
              <a:ext uri="{FF2B5EF4-FFF2-40B4-BE49-F238E27FC236}">
                <a16:creationId xmlns:a16="http://schemas.microsoft.com/office/drawing/2014/main" id="{07652B1C-3E28-4E9B-8217-5F7FE72B7A51}"/>
              </a:ext>
            </a:extLst>
          </p:cNvPr>
          <p:cNvSpPr>
            <a:spLocks noGrp="1"/>
          </p:cNvSpPr>
          <p:nvPr>
            <p:ph type="ctrTitle"/>
          </p:nvPr>
        </p:nvSpPr>
        <p:spPr>
          <a:xfrm>
            <a:off x="786384" y="2363384"/>
            <a:ext cx="10358536" cy="784830"/>
          </a:xfrm>
        </p:spPr>
        <p:txBody>
          <a:bodyPr wrap="square" lIns="91440" tIns="45720" rIns="91440" bIns="0" anchor="b" anchorCtr="0">
            <a:spAutoFit/>
          </a:bodyPr>
          <a:lstStyle>
            <a:lvl1pPr algn="l">
              <a:lnSpc>
                <a:spcPct val="100000"/>
              </a:lnSpc>
              <a:defRPr sz="4800">
                <a:solidFill>
                  <a:schemeClr val="tx2"/>
                </a:solidFill>
                <a:latin typeface="+mj-lt"/>
              </a:defRPr>
            </a:lvl1pPr>
          </a:lstStyle>
          <a:p>
            <a:endParaRPr lang="en-US" dirty="0"/>
          </a:p>
        </p:txBody>
      </p:sp>
      <p:pic>
        <p:nvPicPr>
          <p:cNvPr id="13" name="Picture 12">
            <a:extLst>
              <a:ext uri="{FF2B5EF4-FFF2-40B4-BE49-F238E27FC236}">
                <a16:creationId xmlns:a16="http://schemas.microsoft.com/office/drawing/2014/main" id="{56B9050D-B85B-4035-8966-A32AA875DB1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1749" t="35238" r="40245" b="33991"/>
          <a:stretch/>
        </p:blipFill>
        <p:spPr>
          <a:xfrm>
            <a:off x="10994663" y="232053"/>
            <a:ext cx="856344" cy="1129385"/>
          </a:xfrm>
          <a:prstGeom prst="rect">
            <a:avLst/>
          </a:prstGeom>
        </p:spPr>
      </p:pic>
      <p:sp>
        <p:nvSpPr>
          <p:cNvPr id="19" name="Text Placeholder 18">
            <a:extLst>
              <a:ext uri="{FF2B5EF4-FFF2-40B4-BE49-F238E27FC236}">
                <a16:creationId xmlns:a16="http://schemas.microsoft.com/office/drawing/2014/main" id="{86B05BED-D834-40F2-A067-7FF56AEA6632}"/>
              </a:ext>
            </a:extLst>
          </p:cNvPr>
          <p:cNvSpPr>
            <a:spLocks noGrp="1"/>
          </p:cNvSpPr>
          <p:nvPr>
            <p:ph type="body" sz="quarter" idx="10"/>
          </p:nvPr>
        </p:nvSpPr>
        <p:spPr>
          <a:xfrm>
            <a:off x="786384" y="3291098"/>
            <a:ext cx="10358534" cy="1197251"/>
          </a:xfrm>
        </p:spPr>
        <p:txBody>
          <a:bodyPr wrap="square" lIns="64008" tIns="45720" rIns="91440" bIns="0">
            <a:spAutoFit/>
          </a:bodyPr>
          <a:lstStyle>
            <a:lvl1pPr marL="0" indent="0">
              <a:lnSpc>
                <a:spcPct val="80000"/>
              </a:lnSpc>
              <a:spcBef>
                <a:spcPts val="0"/>
              </a:spcBef>
              <a:buFontTx/>
              <a:buNone/>
              <a:defRPr sz="8800">
                <a:solidFill>
                  <a:schemeClr val="bg2"/>
                </a:solidFill>
                <a:latin typeface="+mj-lt"/>
              </a:defRPr>
            </a:lvl1pPr>
            <a:lvl2pPr marL="457200" indent="0">
              <a:buNone/>
              <a:defRPr/>
            </a:lvl2pPr>
          </a:lstStyle>
          <a:p>
            <a:pPr lvl="0"/>
            <a:endParaRPr lang="en-US" dirty="0"/>
          </a:p>
        </p:txBody>
      </p:sp>
      <p:sp>
        <p:nvSpPr>
          <p:cNvPr id="3" name="Subtitle 2">
            <a:extLst>
              <a:ext uri="{FF2B5EF4-FFF2-40B4-BE49-F238E27FC236}">
                <a16:creationId xmlns:a16="http://schemas.microsoft.com/office/drawing/2014/main" id="{B4525D56-5377-4D7F-95EF-BB3ACCFCA8BF}"/>
              </a:ext>
            </a:extLst>
          </p:cNvPr>
          <p:cNvSpPr>
            <a:spLocks noGrp="1"/>
          </p:cNvSpPr>
          <p:nvPr>
            <p:ph type="subTitle" idx="1"/>
          </p:nvPr>
        </p:nvSpPr>
        <p:spPr>
          <a:xfrm>
            <a:off x="786384" y="4617364"/>
            <a:ext cx="10333133" cy="507831"/>
          </a:xfrm>
        </p:spPr>
        <p:txBody>
          <a:bodyPr wrap="square" lIns="100584" tIns="45720" rIns="91440" bIns="0">
            <a:spAutoFit/>
          </a:bodyPr>
          <a:lstStyle>
            <a:lvl1pPr marL="0" indent="0" algn="l">
              <a:lnSpc>
                <a:spcPct val="100000"/>
              </a:lnSpc>
              <a:spcBef>
                <a:spcPts val="0"/>
              </a:spcBef>
              <a:buNone/>
              <a:defRPr sz="3000">
                <a:solidFill>
                  <a:schemeClr val="tx2"/>
                </a:solidFill>
                <a:latin typeface="+mj-lt"/>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9" name="Rectangle 8">
            <a:extLst>
              <a:ext uri="{FF2B5EF4-FFF2-40B4-BE49-F238E27FC236}">
                <a16:creationId xmlns:a16="http://schemas.microsoft.com/office/drawing/2014/main" id="{C754EF8E-E5D6-44B5-8CD8-E549C29FEFA7}"/>
              </a:ext>
            </a:extLst>
          </p:cNvPr>
          <p:cNvSpPr/>
          <p:nvPr/>
        </p:nvSpPr>
        <p:spPr>
          <a:xfrm>
            <a:off x="-14958" y="6492240"/>
            <a:ext cx="12192000" cy="4572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5606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pic>
        <p:nvPicPr>
          <p:cNvPr id="7" name="Picture 6" descr="A picture containing table&#10;&#10;Description automatically generated">
            <a:extLst>
              <a:ext uri="{FF2B5EF4-FFF2-40B4-BE49-F238E27FC236}">
                <a16:creationId xmlns:a16="http://schemas.microsoft.com/office/drawing/2014/main" id="{349C59D5-B15B-4B86-8E55-30B5019281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D09CD1-927C-4CCC-BE0D-1882DDAA0FA9}"/>
              </a:ext>
            </a:extLst>
          </p:cNvPr>
          <p:cNvSpPr>
            <a:spLocks noGrp="1"/>
          </p:cNvSpPr>
          <p:nvPr>
            <p:ph type="title"/>
          </p:nvPr>
        </p:nvSpPr>
        <p:spPr>
          <a:xfrm>
            <a:off x="786384" y="2541275"/>
            <a:ext cx="10360152" cy="1015663"/>
          </a:xfrm>
        </p:spPr>
        <p:txBody>
          <a:bodyPr wrap="square" anchor="b" anchorCtr="0">
            <a:spAutoFit/>
          </a:bodyPr>
          <a:lstStyle>
            <a:lvl1pPr>
              <a:lnSpc>
                <a:spcPct val="100000"/>
              </a:lnSpc>
              <a:defRPr sz="6000">
                <a:solidFill>
                  <a:schemeClr val="tx2"/>
                </a:solidFill>
              </a:defRPr>
            </a:lvl1pPr>
          </a:lstStyle>
          <a:p>
            <a:endParaRPr lang="en-US" dirty="0"/>
          </a:p>
        </p:txBody>
      </p:sp>
      <p:sp>
        <p:nvSpPr>
          <p:cNvPr id="9" name="Text Placeholder 8">
            <a:extLst>
              <a:ext uri="{FF2B5EF4-FFF2-40B4-BE49-F238E27FC236}">
                <a16:creationId xmlns:a16="http://schemas.microsoft.com/office/drawing/2014/main" id="{BD41ED23-F377-4A5B-B9A0-A58B04945F87}"/>
              </a:ext>
            </a:extLst>
          </p:cNvPr>
          <p:cNvSpPr>
            <a:spLocks noGrp="1"/>
          </p:cNvSpPr>
          <p:nvPr>
            <p:ph type="body" sz="quarter" idx="10"/>
          </p:nvPr>
        </p:nvSpPr>
        <p:spPr>
          <a:xfrm>
            <a:off x="786384" y="3533775"/>
            <a:ext cx="10360152" cy="946413"/>
          </a:xfrm>
        </p:spPr>
        <p:txBody>
          <a:bodyPr wrap="square" anchor="t" anchorCtr="0">
            <a:spAutoFit/>
          </a:bodyPr>
          <a:lstStyle>
            <a:lvl1pPr marL="0" indent="0">
              <a:buFontTx/>
              <a:buNone/>
              <a:defRPr sz="6000">
                <a:solidFill>
                  <a:schemeClr val="bg2"/>
                </a:solidFill>
                <a:latin typeface="+mj-lt"/>
              </a:defRPr>
            </a:lvl1pPr>
          </a:lstStyle>
          <a:p>
            <a:pPr lvl="0"/>
            <a:endParaRPr lang="en-US" dirty="0"/>
          </a:p>
        </p:txBody>
      </p:sp>
    </p:spTree>
    <p:extLst>
      <p:ext uri="{BB962C8B-B14F-4D97-AF65-F5344CB8AC3E}">
        <p14:creationId xmlns:p14="http://schemas.microsoft.com/office/powerpoint/2010/main" val="2702025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 Headline_1">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4A0F610-4BAB-4F6A-9F11-F3DABC2FADE1}"/>
              </a:ext>
            </a:extLst>
          </p:cNvPr>
          <p:cNvGrpSpPr/>
          <p:nvPr userDrawn="1"/>
        </p:nvGrpSpPr>
        <p:grpSpPr>
          <a:xfrm>
            <a:off x="515738" y="305620"/>
            <a:ext cx="1328890" cy="203930"/>
            <a:chOff x="818157" y="305620"/>
            <a:chExt cx="1328890" cy="203930"/>
          </a:xfrm>
        </p:grpSpPr>
        <p:sp>
          <p:nvSpPr>
            <p:cNvPr id="39" name="TextBox 38">
              <a:extLst>
                <a:ext uri="{FF2B5EF4-FFF2-40B4-BE49-F238E27FC236}">
                  <a16:creationId xmlns:a16="http://schemas.microsoft.com/office/drawing/2014/main" id="{21A6EC00-2A73-4CD1-9F6C-B8B407E58C73}"/>
                </a:ext>
              </a:extLst>
            </p:cNvPr>
            <p:cNvSpPr txBox="1"/>
            <p:nvPr userDrawn="1"/>
          </p:nvSpPr>
          <p:spPr>
            <a:xfrm>
              <a:off x="818157" y="305620"/>
              <a:ext cx="1328890" cy="200055"/>
            </a:xfrm>
            <a:prstGeom prst="rect">
              <a:avLst/>
            </a:prstGeom>
            <a:noFill/>
          </p:spPr>
          <p:txBody>
            <a:bodyPr wrap="none" rtlCol="0">
              <a:spAutoFit/>
            </a:bodyPr>
            <a:lstStyle/>
            <a:p>
              <a:r>
                <a:rPr lang="en-US" sz="700" strike="noStrike" spc="20" baseline="0" dirty="0">
                  <a:solidFill>
                    <a:schemeClr val="tx2">
                      <a:lumMod val="60000"/>
                      <a:lumOff val="40000"/>
                    </a:schemeClr>
                  </a:solidFill>
                </a:rPr>
                <a:t>GRAY, GRAY &amp; GRAY, LLP</a:t>
              </a:r>
            </a:p>
          </p:txBody>
        </p:sp>
        <p:cxnSp>
          <p:nvCxnSpPr>
            <p:cNvPr id="40" name="Straight Connector 39">
              <a:extLst>
                <a:ext uri="{FF2B5EF4-FFF2-40B4-BE49-F238E27FC236}">
                  <a16:creationId xmlns:a16="http://schemas.microsoft.com/office/drawing/2014/main" id="{8469E607-82A7-40AA-A33A-B6C7B7DEC7EE}"/>
                </a:ext>
              </a:extLst>
            </p:cNvPr>
            <p:cNvCxnSpPr/>
            <p:nvPr userDrawn="1"/>
          </p:nvCxnSpPr>
          <p:spPr>
            <a:xfrm flipH="1">
              <a:off x="914399" y="509550"/>
              <a:ext cx="736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C43E4CB-2574-486B-984F-C09A93A8A2E4}"/>
              </a:ext>
            </a:extLst>
          </p:cNvPr>
          <p:cNvSpPr>
            <a:spLocks noGrp="1"/>
          </p:cNvSpPr>
          <p:nvPr>
            <p:ph type="title"/>
          </p:nvPr>
        </p:nvSpPr>
        <p:spPr>
          <a:xfrm>
            <a:off x="594360" y="1613882"/>
            <a:ext cx="4059936" cy="1441471"/>
          </a:xfrm>
        </p:spPr>
        <p:txBody>
          <a:bodyPr lIns="0" tIns="0" rIns="0" bIns="0" anchor="b" anchorCtr="0">
            <a:noAutofit/>
          </a:bodyPr>
          <a:lstStyle>
            <a:lvl1pPr>
              <a:defRPr>
                <a:solidFill>
                  <a:schemeClr val="bg2"/>
                </a:solidFill>
              </a:defRPr>
            </a:lvl1pPr>
          </a:lstStyle>
          <a:p>
            <a:endParaRPr lang="en-US" dirty="0"/>
          </a:p>
        </p:txBody>
      </p:sp>
      <p:sp>
        <p:nvSpPr>
          <p:cNvPr id="20" name="Text Placeholder 19">
            <a:extLst>
              <a:ext uri="{FF2B5EF4-FFF2-40B4-BE49-F238E27FC236}">
                <a16:creationId xmlns:a16="http://schemas.microsoft.com/office/drawing/2014/main" id="{23445331-30C3-4C6D-80CF-AAA39A2D1D19}"/>
              </a:ext>
            </a:extLst>
          </p:cNvPr>
          <p:cNvSpPr>
            <a:spLocks noGrp="1"/>
          </p:cNvSpPr>
          <p:nvPr>
            <p:ph type="body" sz="quarter" idx="10"/>
          </p:nvPr>
        </p:nvSpPr>
        <p:spPr>
          <a:xfrm>
            <a:off x="594360" y="3285541"/>
            <a:ext cx="4059936" cy="403225"/>
          </a:xfrm>
        </p:spPr>
        <p:txBody>
          <a:bodyPr lIns="0" tIns="0" rIns="0" bIns="0">
            <a:noAutofit/>
          </a:bodyPr>
          <a:lstStyle>
            <a:lvl1pPr marL="0" indent="0">
              <a:buNone/>
              <a:defRPr sz="1800" cap="all" baseline="0">
                <a:solidFill>
                  <a:schemeClr val="tx2"/>
                </a:solidFill>
                <a:latin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
        <p:nvSpPr>
          <p:cNvPr id="21" name="Text Placeholder 19">
            <a:extLst>
              <a:ext uri="{FF2B5EF4-FFF2-40B4-BE49-F238E27FC236}">
                <a16:creationId xmlns:a16="http://schemas.microsoft.com/office/drawing/2014/main" id="{DA2F2B50-4252-41A9-BC95-C7299A3ABE20}"/>
              </a:ext>
            </a:extLst>
          </p:cNvPr>
          <p:cNvSpPr>
            <a:spLocks noGrp="1"/>
          </p:cNvSpPr>
          <p:nvPr>
            <p:ph type="body" sz="quarter" idx="11"/>
          </p:nvPr>
        </p:nvSpPr>
        <p:spPr>
          <a:xfrm>
            <a:off x="5175504" y="3285541"/>
            <a:ext cx="6102096" cy="403225"/>
          </a:xfrm>
        </p:spPr>
        <p:txBody>
          <a:bodyPr>
            <a:noAutofit/>
          </a:bodyPr>
          <a:lstStyle>
            <a:lvl1pPr marL="0" indent="0">
              <a:buNone/>
              <a:defRPr sz="1800" cap="all" baseline="0">
                <a:solidFill>
                  <a:schemeClr val="tx2"/>
                </a:solidFill>
                <a:latin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
        <p:nvSpPr>
          <p:cNvPr id="27" name="Text Placeholder 19">
            <a:extLst>
              <a:ext uri="{FF2B5EF4-FFF2-40B4-BE49-F238E27FC236}">
                <a16:creationId xmlns:a16="http://schemas.microsoft.com/office/drawing/2014/main" id="{A5E26D74-9A8D-4938-9F1C-42212918BD8E}"/>
              </a:ext>
            </a:extLst>
          </p:cNvPr>
          <p:cNvSpPr>
            <a:spLocks noGrp="1"/>
          </p:cNvSpPr>
          <p:nvPr>
            <p:ph type="body" sz="quarter" idx="12" hasCustomPrompt="1"/>
          </p:nvPr>
        </p:nvSpPr>
        <p:spPr>
          <a:xfrm>
            <a:off x="594360" y="3670970"/>
            <a:ext cx="4059936" cy="403225"/>
          </a:xfrm>
        </p:spPr>
        <p:txBody>
          <a:bodyPr lIns="0" tIns="0" rIns="0" bIns="0">
            <a:noAutofit/>
          </a:bodyPr>
          <a:lstStyle>
            <a:lvl1pPr marL="0" indent="0">
              <a:lnSpc>
                <a:spcPct val="120000"/>
              </a:lnSpc>
              <a:spcBef>
                <a:spcPts val="0"/>
              </a:spcBef>
              <a:buNone/>
              <a:defRPr sz="1200" cap="none" baseline="0">
                <a:solidFill>
                  <a:schemeClr val="tx2"/>
                </a:solidFill>
                <a:latin typeface="+mn-lt"/>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dirty="0" err="1"/>
              <a:t>textjas</a:t>
            </a:r>
            <a:r>
              <a:rPr lang="en-US" dirty="0"/>
              <a:t> </a:t>
            </a:r>
            <a:r>
              <a:rPr lang="en-US" dirty="0" err="1"/>
              <a:t>dfjasdfkasdfs</a:t>
            </a:r>
            <a:r>
              <a:rPr lang="en-US" dirty="0"/>
              <a:t> </a:t>
            </a:r>
            <a:r>
              <a:rPr lang="en-US" dirty="0" err="1"/>
              <a:t>d;afasdf</a:t>
            </a:r>
            <a:r>
              <a:rPr lang="en-US" dirty="0"/>
              <a:t> </a:t>
            </a:r>
            <a:r>
              <a:rPr lang="en-US" dirty="0" err="1"/>
              <a:t>kjsa</a:t>
            </a:r>
            <a:r>
              <a:rPr lang="en-US" dirty="0"/>
              <a:t> </a:t>
            </a:r>
            <a:r>
              <a:rPr lang="en-US" dirty="0" err="1"/>
              <a:t>d;fjs;d</a:t>
            </a:r>
            <a:r>
              <a:rPr lang="en-US" dirty="0"/>
              <a:t> </a:t>
            </a:r>
            <a:r>
              <a:rPr lang="en-US" dirty="0" err="1"/>
              <a:t>fsdf;asdjfsakdfjsa;dl</a:t>
            </a:r>
            <a:endParaRPr lang="en-US" dirty="0"/>
          </a:p>
        </p:txBody>
      </p:sp>
      <p:sp>
        <p:nvSpPr>
          <p:cNvPr id="28" name="Text Placeholder 19">
            <a:extLst>
              <a:ext uri="{FF2B5EF4-FFF2-40B4-BE49-F238E27FC236}">
                <a16:creationId xmlns:a16="http://schemas.microsoft.com/office/drawing/2014/main" id="{6DB4A08A-7E8E-436F-9780-5F113E899E8F}"/>
              </a:ext>
            </a:extLst>
          </p:cNvPr>
          <p:cNvSpPr>
            <a:spLocks noGrp="1"/>
          </p:cNvSpPr>
          <p:nvPr>
            <p:ph type="body" sz="quarter" idx="13" hasCustomPrompt="1"/>
          </p:nvPr>
        </p:nvSpPr>
        <p:spPr>
          <a:xfrm>
            <a:off x="5175504" y="3670970"/>
            <a:ext cx="6102096" cy="403225"/>
          </a:xfrm>
        </p:spPr>
        <p:txBody>
          <a:bodyPr>
            <a:noAutofit/>
          </a:bodyPr>
          <a:lstStyle>
            <a:lvl1pPr marL="0" indent="0">
              <a:lnSpc>
                <a:spcPct val="120000"/>
              </a:lnSpc>
              <a:spcBef>
                <a:spcPts val="0"/>
              </a:spcBef>
              <a:buNone/>
              <a:defRPr sz="1200" cap="none" baseline="0">
                <a:solidFill>
                  <a:schemeClr val="tx2"/>
                </a:solidFill>
                <a:latin typeface="+mn-lt"/>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dirty="0" err="1"/>
              <a:t>textjas</a:t>
            </a:r>
            <a:r>
              <a:rPr lang="en-US" dirty="0"/>
              <a:t> </a:t>
            </a:r>
            <a:r>
              <a:rPr lang="en-US" dirty="0" err="1"/>
              <a:t>dfjasdfkasdfs</a:t>
            </a:r>
            <a:r>
              <a:rPr lang="en-US" dirty="0"/>
              <a:t> </a:t>
            </a:r>
            <a:r>
              <a:rPr lang="en-US" dirty="0" err="1"/>
              <a:t>d;afasdf</a:t>
            </a:r>
            <a:r>
              <a:rPr lang="en-US" dirty="0"/>
              <a:t> </a:t>
            </a:r>
            <a:r>
              <a:rPr lang="en-US" dirty="0" err="1"/>
              <a:t>kjsa</a:t>
            </a:r>
            <a:r>
              <a:rPr lang="en-US" dirty="0"/>
              <a:t> </a:t>
            </a:r>
            <a:r>
              <a:rPr lang="en-US" dirty="0" err="1"/>
              <a:t>d;fjs;d</a:t>
            </a:r>
            <a:r>
              <a:rPr lang="en-US" dirty="0"/>
              <a:t> </a:t>
            </a:r>
            <a:r>
              <a:rPr lang="en-US" dirty="0" err="1"/>
              <a:t>fsdf;asdjfsakdfjsa;dl</a:t>
            </a:r>
            <a:endParaRPr lang="en-US" dirty="0"/>
          </a:p>
        </p:txBody>
      </p:sp>
      <p:pic>
        <p:nvPicPr>
          <p:cNvPr id="10" name="Picture 9">
            <a:extLst>
              <a:ext uri="{FF2B5EF4-FFF2-40B4-BE49-F238E27FC236}">
                <a16:creationId xmlns:a16="http://schemas.microsoft.com/office/drawing/2014/main" id="{A1241E4D-71D0-41CA-9891-A1DC098F26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069477" y="170609"/>
            <a:ext cx="856344" cy="1129385"/>
          </a:xfrm>
          <a:prstGeom prst="rect">
            <a:avLst/>
          </a:prstGeom>
        </p:spPr>
      </p:pic>
    </p:spTree>
    <p:extLst>
      <p:ext uri="{BB962C8B-B14F-4D97-AF65-F5344CB8AC3E}">
        <p14:creationId xmlns:p14="http://schemas.microsoft.com/office/powerpoint/2010/main" val="666158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e Headline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91EAB1-055A-40C2-8743-BE8869ECD57D}"/>
              </a:ext>
            </a:extLst>
          </p:cNvPr>
          <p:cNvSpPr/>
          <p:nvPr userDrawn="1"/>
        </p:nvSpPr>
        <p:spPr>
          <a:xfrm>
            <a:off x="1" y="0"/>
            <a:ext cx="393275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23445331-30C3-4C6D-80CF-AAA39A2D1D19}"/>
              </a:ext>
            </a:extLst>
          </p:cNvPr>
          <p:cNvSpPr>
            <a:spLocks noGrp="1"/>
          </p:cNvSpPr>
          <p:nvPr>
            <p:ph type="body" sz="quarter" idx="10"/>
          </p:nvPr>
        </p:nvSpPr>
        <p:spPr>
          <a:xfrm>
            <a:off x="594361" y="4051172"/>
            <a:ext cx="3300210" cy="403225"/>
          </a:xfrm>
        </p:spPr>
        <p:txBody>
          <a:bodyPr lIns="0" tIns="0" rIns="0" bIns="0">
            <a:noAutofit/>
          </a:bodyPr>
          <a:lstStyle>
            <a:lvl1pPr marL="0" indent="0">
              <a:buNone/>
              <a:defRPr sz="1800" cap="all" baseline="0">
                <a:solidFill>
                  <a:schemeClr val="tx2"/>
                </a:solidFill>
                <a:latin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27" name="Text Placeholder 19">
            <a:extLst>
              <a:ext uri="{FF2B5EF4-FFF2-40B4-BE49-F238E27FC236}">
                <a16:creationId xmlns:a16="http://schemas.microsoft.com/office/drawing/2014/main" id="{A5E26D74-9A8D-4938-9F1C-42212918BD8E}"/>
              </a:ext>
            </a:extLst>
          </p:cNvPr>
          <p:cNvSpPr>
            <a:spLocks noGrp="1"/>
          </p:cNvSpPr>
          <p:nvPr>
            <p:ph type="body" sz="quarter" idx="12"/>
          </p:nvPr>
        </p:nvSpPr>
        <p:spPr>
          <a:xfrm>
            <a:off x="594361" y="4436601"/>
            <a:ext cx="2428757" cy="403225"/>
          </a:xfrm>
        </p:spPr>
        <p:txBody>
          <a:bodyPr lIns="0" tIns="0" rIns="0" bIns="0">
            <a:noAutofit/>
          </a:bodyPr>
          <a:lstStyle>
            <a:lvl1pPr marL="0" indent="0">
              <a:lnSpc>
                <a:spcPct val="120000"/>
              </a:lnSpc>
              <a:spcBef>
                <a:spcPts val="0"/>
              </a:spcBef>
              <a:buNone/>
              <a:defRPr sz="1200" cap="none" baseline="0">
                <a:solidFill>
                  <a:schemeClr val="tx2"/>
                </a:solidFill>
                <a:latin typeface="+mn-lt"/>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2" name="Title 1">
            <a:extLst>
              <a:ext uri="{FF2B5EF4-FFF2-40B4-BE49-F238E27FC236}">
                <a16:creationId xmlns:a16="http://schemas.microsoft.com/office/drawing/2014/main" id="{A16E1E43-E352-4B66-96A7-BC36AC946BD9}"/>
              </a:ext>
            </a:extLst>
          </p:cNvPr>
          <p:cNvSpPr>
            <a:spLocks noGrp="1"/>
          </p:cNvSpPr>
          <p:nvPr>
            <p:ph type="title"/>
          </p:nvPr>
        </p:nvSpPr>
        <p:spPr>
          <a:xfrm>
            <a:off x="594360" y="2418746"/>
            <a:ext cx="3299616" cy="1441471"/>
          </a:xfrm>
        </p:spPr>
        <p:txBody>
          <a:bodyPr lIns="0" tIns="0" rIns="0" bIns="0" anchor="b" anchorCtr="0">
            <a:noAutofit/>
          </a:bodyPr>
          <a:lstStyle>
            <a:lvl1pPr>
              <a:lnSpc>
                <a:spcPct val="110000"/>
              </a:lnSpc>
              <a:defRPr>
                <a:solidFill>
                  <a:schemeClr val="bg2"/>
                </a:solidFill>
              </a:defRPr>
            </a:lvl1pPr>
          </a:lstStyle>
          <a:p>
            <a:endParaRPr lang="en-US" dirty="0"/>
          </a:p>
        </p:txBody>
      </p:sp>
      <p:grpSp>
        <p:nvGrpSpPr>
          <p:cNvPr id="22" name="Group 21">
            <a:extLst>
              <a:ext uri="{FF2B5EF4-FFF2-40B4-BE49-F238E27FC236}">
                <a16:creationId xmlns:a16="http://schemas.microsoft.com/office/drawing/2014/main" id="{CD67BD11-4131-40E5-9979-8E588B9DB0AF}"/>
              </a:ext>
            </a:extLst>
          </p:cNvPr>
          <p:cNvGrpSpPr/>
          <p:nvPr userDrawn="1"/>
        </p:nvGrpSpPr>
        <p:grpSpPr>
          <a:xfrm>
            <a:off x="515738" y="305620"/>
            <a:ext cx="1328890" cy="203930"/>
            <a:chOff x="818157" y="305620"/>
            <a:chExt cx="1328890" cy="203930"/>
          </a:xfrm>
        </p:grpSpPr>
        <p:sp>
          <p:nvSpPr>
            <p:cNvPr id="23" name="TextBox 22">
              <a:extLst>
                <a:ext uri="{FF2B5EF4-FFF2-40B4-BE49-F238E27FC236}">
                  <a16:creationId xmlns:a16="http://schemas.microsoft.com/office/drawing/2014/main" id="{8BD35525-07C7-4B6A-BB80-7D502195BAF2}"/>
                </a:ext>
              </a:extLst>
            </p:cNvPr>
            <p:cNvSpPr txBox="1"/>
            <p:nvPr userDrawn="1"/>
          </p:nvSpPr>
          <p:spPr>
            <a:xfrm>
              <a:off x="818157" y="305620"/>
              <a:ext cx="1328890" cy="200055"/>
            </a:xfrm>
            <a:prstGeom prst="rect">
              <a:avLst/>
            </a:prstGeom>
            <a:noFill/>
          </p:spPr>
          <p:txBody>
            <a:bodyPr wrap="none" rtlCol="0">
              <a:spAutoFit/>
            </a:bodyPr>
            <a:lstStyle/>
            <a:p>
              <a:r>
                <a:rPr lang="en-US" sz="700" strike="noStrike" spc="20" baseline="0" dirty="0">
                  <a:solidFill>
                    <a:schemeClr val="tx2">
                      <a:lumMod val="60000"/>
                      <a:lumOff val="40000"/>
                    </a:schemeClr>
                  </a:solidFill>
                </a:rPr>
                <a:t>GRAY, GRAY &amp; GRAY, LLP</a:t>
              </a:r>
            </a:p>
          </p:txBody>
        </p:sp>
        <p:cxnSp>
          <p:nvCxnSpPr>
            <p:cNvPr id="24" name="Straight Connector 23">
              <a:extLst>
                <a:ext uri="{FF2B5EF4-FFF2-40B4-BE49-F238E27FC236}">
                  <a16:creationId xmlns:a16="http://schemas.microsoft.com/office/drawing/2014/main" id="{10100CED-A3C9-49C2-A8DA-96361FB7C0E4}"/>
                </a:ext>
              </a:extLst>
            </p:cNvPr>
            <p:cNvCxnSpPr/>
            <p:nvPr userDrawn="1"/>
          </p:nvCxnSpPr>
          <p:spPr>
            <a:xfrm flipH="1">
              <a:off x="914399" y="509550"/>
              <a:ext cx="736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 name="Picture 5" descr="A close up of text on a white surface&#10;&#10;Description automatically generated">
            <a:extLst>
              <a:ext uri="{FF2B5EF4-FFF2-40B4-BE49-F238E27FC236}">
                <a16:creationId xmlns:a16="http://schemas.microsoft.com/office/drawing/2014/main" id="{934B6B8D-2456-4707-BB9C-EAF0FFB87E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00"/>
          <a:stretch/>
        </p:blipFill>
        <p:spPr>
          <a:xfrm>
            <a:off x="3932756" y="-6522"/>
            <a:ext cx="8259244" cy="6883215"/>
          </a:xfrm>
          <a:prstGeom prst="rect">
            <a:avLst/>
          </a:prstGeom>
        </p:spPr>
      </p:pic>
    </p:spTree>
    <p:extLst>
      <p:ext uri="{BB962C8B-B14F-4D97-AF65-F5344CB8AC3E}">
        <p14:creationId xmlns:p14="http://schemas.microsoft.com/office/powerpoint/2010/main" val="670720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4A0F610-4BAB-4F6A-9F11-F3DABC2FADE1}"/>
              </a:ext>
            </a:extLst>
          </p:cNvPr>
          <p:cNvGrpSpPr/>
          <p:nvPr userDrawn="1"/>
        </p:nvGrpSpPr>
        <p:grpSpPr>
          <a:xfrm>
            <a:off x="515738" y="305620"/>
            <a:ext cx="1328890" cy="203930"/>
            <a:chOff x="818157" y="305620"/>
            <a:chExt cx="1328890" cy="203930"/>
          </a:xfrm>
        </p:grpSpPr>
        <p:sp>
          <p:nvSpPr>
            <p:cNvPr id="39" name="TextBox 38">
              <a:extLst>
                <a:ext uri="{FF2B5EF4-FFF2-40B4-BE49-F238E27FC236}">
                  <a16:creationId xmlns:a16="http://schemas.microsoft.com/office/drawing/2014/main" id="{21A6EC00-2A73-4CD1-9F6C-B8B407E58C73}"/>
                </a:ext>
              </a:extLst>
            </p:cNvPr>
            <p:cNvSpPr txBox="1"/>
            <p:nvPr userDrawn="1"/>
          </p:nvSpPr>
          <p:spPr>
            <a:xfrm>
              <a:off x="818157" y="305620"/>
              <a:ext cx="1328890" cy="200055"/>
            </a:xfrm>
            <a:prstGeom prst="rect">
              <a:avLst/>
            </a:prstGeom>
            <a:noFill/>
          </p:spPr>
          <p:txBody>
            <a:bodyPr wrap="none" rtlCol="0">
              <a:spAutoFit/>
            </a:bodyPr>
            <a:lstStyle/>
            <a:p>
              <a:r>
                <a:rPr lang="en-US" sz="700" strike="noStrike" spc="20" baseline="0" dirty="0">
                  <a:solidFill>
                    <a:schemeClr val="tx2">
                      <a:lumMod val="60000"/>
                      <a:lumOff val="40000"/>
                    </a:schemeClr>
                  </a:solidFill>
                </a:rPr>
                <a:t>GRAY, GRAY &amp; GRAY, LLP</a:t>
              </a:r>
            </a:p>
          </p:txBody>
        </p:sp>
        <p:cxnSp>
          <p:nvCxnSpPr>
            <p:cNvPr id="40" name="Straight Connector 39">
              <a:extLst>
                <a:ext uri="{FF2B5EF4-FFF2-40B4-BE49-F238E27FC236}">
                  <a16:creationId xmlns:a16="http://schemas.microsoft.com/office/drawing/2014/main" id="{8469E607-82A7-40AA-A33A-B6C7B7DEC7EE}"/>
                </a:ext>
              </a:extLst>
            </p:cNvPr>
            <p:cNvCxnSpPr/>
            <p:nvPr userDrawn="1"/>
          </p:nvCxnSpPr>
          <p:spPr>
            <a:xfrm flipH="1">
              <a:off x="914399" y="509550"/>
              <a:ext cx="736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D22B245-7C0D-4BED-8A56-76ED960D17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6" name="Rectangle 5">
            <a:extLst>
              <a:ext uri="{FF2B5EF4-FFF2-40B4-BE49-F238E27FC236}">
                <a16:creationId xmlns:a16="http://schemas.microsoft.com/office/drawing/2014/main" id="{19A99173-67BA-460F-ADE0-C93302537CAC}"/>
              </a:ext>
            </a:extLst>
          </p:cNvPr>
          <p:cNvSpPr/>
          <p:nvPr userDrawn="1"/>
        </p:nvSpPr>
        <p:spPr>
          <a:xfrm>
            <a:off x="0" y="6492240"/>
            <a:ext cx="12200313" cy="365753"/>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2540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7B5B-27AB-4DB6-B246-800AA2CA4FD9}"/>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25BFC36-6CED-40FA-AE09-DDE6F3E82D5B}"/>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34833CE-6A3D-41E1-8955-B7C2CA14B650}"/>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E0B1C27-B21C-44FD-9262-4E5A6CE51B94}"/>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6" name="Footer Placeholder 5">
            <a:extLst>
              <a:ext uri="{FF2B5EF4-FFF2-40B4-BE49-F238E27FC236}">
                <a16:creationId xmlns:a16="http://schemas.microsoft.com/office/drawing/2014/main" id="{004EC8B1-99E9-460A-B430-112B195D386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49BA713-99E9-414B-9EB1-97FCF222798A}"/>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pic>
        <p:nvPicPr>
          <p:cNvPr id="8" name="Picture 7">
            <a:extLst>
              <a:ext uri="{FF2B5EF4-FFF2-40B4-BE49-F238E27FC236}">
                <a16:creationId xmlns:a16="http://schemas.microsoft.com/office/drawing/2014/main" id="{90FF32AD-C4A5-4CED-8ADF-57CE3B345F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Tree>
    <p:extLst>
      <p:ext uri="{BB962C8B-B14F-4D97-AF65-F5344CB8AC3E}">
        <p14:creationId xmlns:p14="http://schemas.microsoft.com/office/powerpoint/2010/main" val="2442759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4CC5-5236-4A8E-8C69-3A358D311D34}"/>
              </a:ext>
            </a:extLst>
          </p:cNvPr>
          <p:cNvSpPr>
            <a:spLocks noGrp="1"/>
          </p:cNvSpPr>
          <p:nvPr>
            <p:ph type="title"/>
          </p:nvPr>
        </p:nvSpPr>
        <p:spPr>
          <a:xfrm>
            <a:off x="839788" y="365125"/>
            <a:ext cx="10515600" cy="1325563"/>
          </a:xfrm>
        </p:spPr>
        <p:txBody>
          <a:bodyPr/>
          <a:lstStyle>
            <a:lvl1pPr>
              <a:defRPr>
                <a:solidFill>
                  <a:schemeClr val="bg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1FBFE83-4C9D-46F4-B951-D389E9BAC541}"/>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1B4A49-BAC2-4CE5-B518-290F14F0DBF3}"/>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9625928-83AA-4738-9D4D-653AC5F1FCC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C9ECB9F-5ACF-459A-B211-F7DE82DF2C84}"/>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E97C604F-BF79-4062-9928-ED97F45EFD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11" name="Rectangle 10">
            <a:extLst>
              <a:ext uri="{FF2B5EF4-FFF2-40B4-BE49-F238E27FC236}">
                <a16:creationId xmlns:a16="http://schemas.microsoft.com/office/drawing/2014/main" id="{EF06535B-49EC-4F0A-B8F5-60B435BFA6EA}"/>
              </a:ext>
            </a:extLst>
          </p:cNvPr>
          <p:cNvSpPr/>
          <p:nvPr userDrawn="1"/>
        </p:nvSpPr>
        <p:spPr>
          <a:xfrm>
            <a:off x="0" y="6492240"/>
            <a:ext cx="12200313" cy="3657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557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5B0E-9CAD-48D5-8DF0-82DC1B4BD2E2}"/>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pic>
        <p:nvPicPr>
          <p:cNvPr id="6" name="Picture 5">
            <a:extLst>
              <a:ext uri="{FF2B5EF4-FFF2-40B4-BE49-F238E27FC236}">
                <a16:creationId xmlns:a16="http://schemas.microsoft.com/office/drawing/2014/main" id="{83BEFF8F-C045-40F7-B1F6-1A829759441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7" name="Rectangle 6">
            <a:extLst>
              <a:ext uri="{FF2B5EF4-FFF2-40B4-BE49-F238E27FC236}">
                <a16:creationId xmlns:a16="http://schemas.microsoft.com/office/drawing/2014/main" id="{D0C3288D-760B-42F7-AB0F-6E42A1711CB2}"/>
              </a:ext>
            </a:extLst>
          </p:cNvPr>
          <p:cNvSpPr/>
          <p:nvPr userDrawn="1"/>
        </p:nvSpPr>
        <p:spPr>
          <a:xfrm>
            <a:off x="0" y="6492240"/>
            <a:ext cx="12200313" cy="3657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4913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5CF7E7-16DA-4B0C-9FC1-2DCA0004BE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6" name="Rectangle 5">
            <a:extLst>
              <a:ext uri="{FF2B5EF4-FFF2-40B4-BE49-F238E27FC236}">
                <a16:creationId xmlns:a16="http://schemas.microsoft.com/office/drawing/2014/main" id="{AEA89A32-ACD6-4569-AE7D-3894D4B06645}"/>
              </a:ext>
            </a:extLst>
          </p:cNvPr>
          <p:cNvSpPr/>
          <p:nvPr userDrawn="1"/>
        </p:nvSpPr>
        <p:spPr>
          <a:xfrm>
            <a:off x="0" y="6492240"/>
            <a:ext cx="12200313" cy="3657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4756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C73B-4F21-4E42-91CE-0948EE92B123}"/>
              </a:ext>
            </a:extLst>
          </p:cNvPr>
          <p:cNvSpPr>
            <a:spLocks noGrp="1"/>
          </p:cNvSpPr>
          <p:nvPr>
            <p:ph type="title"/>
          </p:nvPr>
        </p:nvSpPr>
        <p:spPr>
          <a:xfrm>
            <a:off x="839788" y="457200"/>
            <a:ext cx="3932237" cy="1600200"/>
          </a:xfrm>
        </p:spPr>
        <p:txBody>
          <a:bodyPr anchor="b"/>
          <a:lstStyle>
            <a:lvl1pPr>
              <a:defRPr sz="3200">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D4EB9B-7888-4CC8-9886-F50DD9FB694A}"/>
              </a:ext>
            </a:extLst>
          </p:cNvPr>
          <p:cNvSpPr>
            <a:spLocks noGrp="1"/>
          </p:cNvSpPr>
          <p:nvPr>
            <p:ph idx="1"/>
          </p:nvPr>
        </p:nvSpPr>
        <p:spPr>
          <a:xfrm>
            <a:off x="5183188" y="987425"/>
            <a:ext cx="617220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003A7D3-45D8-4C86-8F89-E6FF094858D4}"/>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072AFCF2-E6D7-4009-83E1-151DB1ABDE6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9" name="Rectangle 8">
            <a:extLst>
              <a:ext uri="{FF2B5EF4-FFF2-40B4-BE49-F238E27FC236}">
                <a16:creationId xmlns:a16="http://schemas.microsoft.com/office/drawing/2014/main" id="{4002FCC6-7B17-4481-A0B3-82A1277187EA}"/>
              </a:ext>
            </a:extLst>
          </p:cNvPr>
          <p:cNvSpPr/>
          <p:nvPr userDrawn="1"/>
        </p:nvSpPr>
        <p:spPr>
          <a:xfrm>
            <a:off x="0" y="6492240"/>
            <a:ext cx="12200313" cy="3657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8379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B0E4D0-149B-44CF-8598-7CDCD4083AD0}"/>
              </a:ext>
            </a:extLst>
          </p:cNvPr>
          <p:cNvSpPr/>
          <p:nvPr userDrawn="1"/>
        </p:nvSpPr>
        <p:spPr>
          <a:xfrm>
            <a:off x="4772025" y="-1"/>
            <a:ext cx="741997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8C73B-4F21-4E42-91CE-0948EE92B123}"/>
              </a:ext>
            </a:extLst>
          </p:cNvPr>
          <p:cNvSpPr>
            <a:spLocks noGrp="1"/>
          </p:cNvSpPr>
          <p:nvPr>
            <p:ph type="title"/>
          </p:nvPr>
        </p:nvSpPr>
        <p:spPr>
          <a:xfrm>
            <a:off x="839788" y="457200"/>
            <a:ext cx="3932237" cy="1600200"/>
          </a:xfrm>
        </p:spPr>
        <p:txBody>
          <a:bodyPr anchor="b"/>
          <a:lstStyle>
            <a:lvl1pPr>
              <a:defRPr sz="3200">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D4EB9B-7888-4CC8-9886-F50DD9FB694A}"/>
              </a:ext>
            </a:extLst>
          </p:cNvPr>
          <p:cNvSpPr>
            <a:spLocks noGrp="1"/>
          </p:cNvSpPr>
          <p:nvPr>
            <p:ph idx="1"/>
          </p:nvPr>
        </p:nvSpPr>
        <p:spPr>
          <a:xfrm>
            <a:off x="5183188" y="987425"/>
            <a:ext cx="617220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003A7D3-45D8-4C86-8F89-E6FF094858D4}"/>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072AFCF2-E6D7-4009-83E1-151DB1ABDE6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Tree>
    <p:extLst>
      <p:ext uri="{BB962C8B-B14F-4D97-AF65-F5344CB8AC3E}">
        <p14:creationId xmlns:p14="http://schemas.microsoft.com/office/powerpoint/2010/main" val="319990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_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DB09DC-CC6A-49B6-AF88-74CC0FC9CC4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1191"/>
            <a:ext cx="12192000" cy="6858000"/>
          </a:xfrm>
          <a:prstGeom prst="rect">
            <a:avLst/>
          </a:prstGeom>
        </p:spPr>
      </p:pic>
      <p:sp>
        <p:nvSpPr>
          <p:cNvPr id="2" name="Title 1">
            <a:extLst>
              <a:ext uri="{FF2B5EF4-FFF2-40B4-BE49-F238E27FC236}">
                <a16:creationId xmlns:a16="http://schemas.microsoft.com/office/drawing/2014/main" id="{1AD09CD1-927C-4CCC-BE0D-1882DDAA0FA9}"/>
              </a:ext>
            </a:extLst>
          </p:cNvPr>
          <p:cNvSpPr>
            <a:spLocks noGrp="1"/>
          </p:cNvSpPr>
          <p:nvPr>
            <p:ph type="title"/>
          </p:nvPr>
        </p:nvSpPr>
        <p:spPr>
          <a:xfrm>
            <a:off x="788308" y="1191"/>
            <a:ext cx="10360152" cy="6199584"/>
          </a:xfrm>
        </p:spPr>
        <p:txBody>
          <a:bodyPr wrap="square" anchor="ctr" anchorCtr="0">
            <a:noAutofit/>
          </a:bodyPr>
          <a:lstStyle>
            <a:lvl1pPr>
              <a:lnSpc>
                <a:spcPct val="100000"/>
              </a:lnSpc>
              <a:defRPr sz="6000">
                <a:solidFill>
                  <a:schemeClr val="bg1"/>
                </a:solidFill>
              </a:defRPr>
            </a:lvl1pPr>
          </a:lstStyle>
          <a:p>
            <a:endParaRPr lang="en-US" dirty="0"/>
          </a:p>
        </p:txBody>
      </p:sp>
      <p:pic>
        <p:nvPicPr>
          <p:cNvPr id="4" name="Picture 3">
            <a:extLst>
              <a:ext uri="{FF2B5EF4-FFF2-40B4-BE49-F238E27FC236}">
                <a16:creationId xmlns:a16="http://schemas.microsoft.com/office/drawing/2014/main" id="{7079B0D7-E066-473B-8A8D-0FC80150E76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1749" t="35238" r="40245" b="33991"/>
          <a:stretch/>
        </p:blipFill>
        <p:spPr>
          <a:xfrm>
            <a:off x="10994663" y="170609"/>
            <a:ext cx="856344" cy="1129385"/>
          </a:xfrm>
          <a:prstGeom prst="rect">
            <a:avLst/>
          </a:prstGeom>
        </p:spPr>
      </p:pic>
    </p:spTree>
    <p:extLst>
      <p:ext uri="{BB962C8B-B14F-4D97-AF65-F5344CB8AC3E}">
        <p14:creationId xmlns:p14="http://schemas.microsoft.com/office/powerpoint/2010/main" val="4210958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154E-A61D-453B-A6DF-A0B40139BDC5}"/>
              </a:ext>
            </a:extLst>
          </p:cNvPr>
          <p:cNvSpPr>
            <a:spLocks noGrp="1"/>
          </p:cNvSpPr>
          <p:nvPr>
            <p:ph type="title"/>
          </p:nvPr>
        </p:nvSpPr>
        <p:spPr>
          <a:xfrm>
            <a:off x="839788" y="457200"/>
            <a:ext cx="3932237" cy="1600200"/>
          </a:xfrm>
        </p:spPr>
        <p:txBody>
          <a:bodyPr anchor="b"/>
          <a:lstStyle>
            <a:lvl1pPr>
              <a:defRPr sz="3200">
                <a:solidFill>
                  <a:schemeClr val="bg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2B3D440-E669-43A4-901D-2557C3A9B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271FA22-766D-47A6-A6A8-4796F690A7AE}"/>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a:extLst>
              <a:ext uri="{FF2B5EF4-FFF2-40B4-BE49-F238E27FC236}">
                <a16:creationId xmlns:a16="http://schemas.microsoft.com/office/drawing/2014/main" id="{8DDE5B41-141E-40A0-8537-305BE75F2B9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9" name="Rectangle 8">
            <a:extLst>
              <a:ext uri="{FF2B5EF4-FFF2-40B4-BE49-F238E27FC236}">
                <a16:creationId xmlns:a16="http://schemas.microsoft.com/office/drawing/2014/main" id="{A92783CF-1EAC-4191-86F6-833212AE8259}"/>
              </a:ext>
            </a:extLst>
          </p:cNvPr>
          <p:cNvSpPr/>
          <p:nvPr userDrawn="1"/>
        </p:nvSpPr>
        <p:spPr>
          <a:xfrm>
            <a:off x="0" y="6492240"/>
            <a:ext cx="12200313" cy="3657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87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0736-0018-4353-8005-74F4F7A1B8DD}"/>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EBC834F0-0D78-4BF9-88E0-C142BF629731}"/>
              </a:ext>
            </a:extLst>
          </p:cNvPr>
          <p:cNvSpPr>
            <a:spLocks noGrp="1"/>
          </p:cNvSpPr>
          <p:nvPr>
            <p:ph type="body" orient="vert" idx="1"/>
          </p:nvPr>
        </p:nvSpPr>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8D62E6F-125A-4D84-A04A-2003DDFD5C7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
        <p:nvSpPr>
          <p:cNvPr id="8" name="Rectangle 7">
            <a:extLst>
              <a:ext uri="{FF2B5EF4-FFF2-40B4-BE49-F238E27FC236}">
                <a16:creationId xmlns:a16="http://schemas.microsoft.com/office/drawing/2014/main" id="{5704555E-C7D6-41D2-9E97-8EA7731A9B40}"/>
              </a:ext>
            </a:extLst>
          </p:cNvPr>
          <p:cNvSpPr/>
          <p:nvPr userDrawn="1"/>
        </p:nvSpPr>
        <p:spPr>
          <a:xfrm>
            <a:off x="0" y="6492240"/>
            <a:ext cx="12200313" cy="3657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320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9608E8-6902-4C2E-90A1-508AF67FC855}"/>
              </a:ext>
            </a:extLst>
          </p:cNvPr>
          <p:cNvSpPr>
            <a:spLocks noGrp="1"/>
          </p:cNvSpPr>
          <p:nvPr>
            <p:ph type="title" orient="vert"/>
          </p:nvPr>
        </p:nvSpPr>
        <p:spPr>
          <a:xfrm>
            <a:off x="8724900" y="365125"/>
            <a:ext cx="2628900" cy="5811838"/>
          </a:xfrm>
        </p:spPr>
        <p:txBody>
          <a:bodyPr vert="eaVert"/>
          <a:lstStyle>
            <a:lvl1pPr>
              <a:defRPr>
                <a:solidFill>
                  <a:schemeClr val="bg2"/>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968B27C-5433-49A4-BD42-254CA5E34988}"/>
              </a:ext>
            </a:extLst>
          </p:cNvPr>
          <p:cNvSpPr>
            <a:spLocks noGrp="1"/>
          </p:cNvSpPr>
          <p:nvPr>
            <p:ph type="body" orient="vert" idx="1"/>
          </p:nvPr>
        </p:nvSpPr>
        <p:spPr>
          <a:xfrm>
            <a:off x="838200" y="365125"/>
            <a:ext cx="7734300" cy="5811838"/>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008C0B-39E5-45C0-8E34-7EE6906E65DE}"/>
              </a:ext>
            </a:extLst>
          </p:cNvPr>
          <p:cNvSpPr>
            <a:spLocks noGrp="1"/>
          </p:cNvSpPr>
          <p:nvPr>
            <p:ph type="dt" sz="half" idx="10"/>
          </p:nvPr>
        </p:nvSpPr>
        <p:spPr>
          <a:xfrm>
            <a:off x="838200" y="6356350"/>
            <a:ext cx="2743200" cy="365125"/>
          </a:xfrm>
          <a:prstGeom prst="rect">
            <a:avLst/>
          </a:prstGeom>
        </p:spPr>
        <p:txBody>
          <a:bodyPr/>
          <a:lstStyle>
            <a:lvl1pPr>
              <a:defRPr>
                <a:solidFill>
                  <a:schemeClr val="tx2"/>
                </a:solidFill>
              </a:defRPr>
            </a:lvl1pPr>
          </a:lstStyle>
          <a:p>
            <a:fld id="{E36AD159-82BA-45C7-BECA-441541E6A4CE}" type="datetimeFigureOut">
              <a:rPr lang="en-US" smtClean="0"/>
              <a:pPr/>
              <a:t>2/3/2021</a:t>
            </a:fld>
            <a:endParaRPr lang="en-US" dirty="0"/>
          </a:p>
        </p:txBody>
      </p:sp>
      <p:sp>
        <p:nvSpPr>
          <p:cNvPr id="5" name="Footer Placeholder 4">
            <a:extLst>
              <a:ext uri="{FF2B5EF4-FFF2-40B4-BE49-F238E27FC236}">
                <a16:creationId xmlns:a16="http://schemas.microsoft.com/office/drawing/2014/main" id="{9EEF9B80-D875-491E-835D-1C8A960D0A5D}"/>
              </a:ext>
            </a:extLst>
          </p:cNvPr>
          <p:cNvSpPr>
            <a:spLocks noGrp="1"/>
          </p:cNvSpPr>
          <p:nvPr>
            <p:ph type="ftr" sz="quarter" idx="11"/>
          </p:nvPr>
        </p:nvSpPr>
        <p:spPr>
          <a:xfrm>
            <a:off x="4038600" y="6356350"/>
            <a:ext cx="4114800" cy="365125"/>
          </a:xfrm>
          <a:prstGeom prst="rect">
            <a:avLst/>
          </a:prstGeom>
        </p:spPr>
        <p:txBody>
          <a:bodyPr/>
          <a:lstStyle>
            <a:lvl1pPr>
              <a:defRPr>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BC4C2C4D-6500-458C-8750-BB191C75B4B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2"/>
                </a:solidFill>
              </a:defRPr>
            </a:lvl1pPr>
          </a:lstStyle>
          <a:p>
            <a:fld id="{8C9FD82D-7118-465F-9EA2-F1D8BCA2AFA8}" type="slidenum">
              <a:rPr lang="en-US" smtClean="0"/>
              <a:pPr/>
              <a:t>‹#›</a:t>
            </a:fld>
            <a:endParaRPr lang="en-US" dirty="0"/>
          </a:p>
        </p:txBody>
      </p:sp>
      <p:grpSp>
        <p:nvGrpSpPr>
          <p:cNvPr id="7" name="Group 6">
            <a:extLst>
              <a:ext uri="{FF2B5EF4-FFF2-40B4-BE49-F238E27FC236}">
                <a16:creationId xmlns:a16="http://schemas.microsoft.com/office/drawing/2014/main" id="{6AD6AB85-3490-412A-9652-79ADEB73627B}"/>
              </a:ext>
            </a:extLst>
          </p:cNvPr>
          <p:cNvGrpSpPr/>
          <p:nvPr userDrawn="1"/>
        </p:nvGrpSpPr>
        <p:grpSpPr>
          <a:xfrm>
            <a:off x="515738" y="305620"/>
            <a:ext cx="1328890" cy="203930"/>
            <a:chOff x="818157" y="305620"/>
            <a:chExt cx="1328890" cy="203930"/>
          </a:xfrm>
        </p:grpSpPr>
        <p:sp>
          <p:nvSpPr>
            <p:cNvPr id="8" name="TextBox 7">
              <a:extLst>
                <a:ext uri="{FF2B5EF4-FFF2-40B4-BE49-F238E27FC236}">
                  <a16:creationId xmlns:a16="http://schemas.microsoft.com/office/drawing/2014/main" id="{9B4255B4-6535-4F64-9064-27E826A40A2D}"/>
                </a:ext>
              </a:extLst>
            </p:cNvPr>
            <p:cNvSpPr txBox="1"/>
            <p:nvPr userDrawn="1"/>
          </p:nvSpPr>
          <p:spPr>
            <a:xfrm>
              <a:off x="818157" y="305620"/>
              <a:ext cx="1328890" cy="200055"/>
            </a:xfrm>
            <a:prstGeom prst="rect">
              <a:avLst/>
            </a:prstGeom>
            <a:noFill/>
          </p:spPr>
          <p:txBody>
            <a:bodyPr wrap="none" rtlCol="0">
              <a:spAutoFit/>
            </a:bodyPr>
            <a:lstStyle/>
            <a:p>
              <a:r>
                <a:rPr lang="en-US" sz="700" strike="noStrike" spc="20" baseline="0" dirty="0">
                  <a:solidFill>
                    <a:schemeClr val="tx2">
                      <a:lumMod val="60000"/>
                      <a:lumOff val="40000"/>
                    </a:schemeClr>
                  </a:solidFill>
                </a:rPr>
                <a:t>GRAY, GRAY &amp; GRAY, LLP</a:t>
              </a:r>
            </a:p>
          </p:txBody>
        </p:sp>
        <p:cxnSp>
          <p:nvCxnSpPr>
            <p:cNvPr id="9" name="Straight Connector 8">
              <a:extLst>
                <a:ext uri="{FF2B5EF4-FFF2-40B4-BE49-F238E27FC236}">
                  <a16:creationId xmlns:a16="http://schemas.microsoft.com/office/drawing/2014/main" id="{2DCE76D9-935D-40D2-8394-7591B7E8CCCB}"/>
                </a:ext>
              </a:extLst>
            </p:cNvPr>
            <p:cNvCxnSpPr/>
            <p:nvPr userDrawn="1"/>
          </p:nvCxnSpPr>
          <p:spPr>
            <a:xfrm flipH="1">
              <a:off x="914399" y="509550"/>
              <a:ext cx="736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7506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 Page_1">
    <p:spTree>
      <p:nvGrpSpPr>
        <p:cNvPr id="1" name=""/>
        <p:cNvGrpSpPr/>
        <p:nvPr/>
      </p:nvGrpSpPr>
      <p:grpSpPr>
        <a:xfrm>
          <a:off x="0" y="0"/>
          <a:ext cx="0" cy="0"/>
          <a:chOff x="0" y="0"/>
          <a:chExt cx="0" cy="0"/>
        </a:xfrm>
      </p:grpSpPr>
      <p:pic>
        <p:nvPicPr>
          <p:cNvPr id="7" name="Picture 6" descr="A picture containing black, white, light, sky&#10;&#10;Description automatically generated">
            <a:extLst>
              <a:ext uri="{FF2B5EF4-FFF2-40B4-BE49-F238E27FC236}">
                <a16:creationId xmlns:a16="http://schemas.microsoft.com/office/drawing/2014/main" id="{B0663CF9-ADBC-4F0D-8330-93A05BD376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951676"/>
          </a:xfrm>
          <a:prstGeom prst="rect">
            <a:avLst/>
          </a:prstGeom>
        </p:spPr>
      </p:pic>
      <p:sp>
        <p:nvSpPr>
          <p:cNvPr id="2" name="Title 1">
            <a:extLst>
              <a:ext uri="{FF2B5EF4-FFF2-40B4-BE49-F238E27FC236}">
                <a16:creationId xmlns:a16="http://schemas.microsoft.com/office/drawing/2014/main" id="{07652B1C-3E28-4E9B-8217-5F7FE72B7A51}"/>
              </a:ext>
            </a:extLst>
          </p:cNvPr>
          <p:cNvSpPr>
            <a:spLocks noGrp="1"/>
          </p:cNvSpPr>
          <p:nvPr>
            <p:ph type="ctrTitle" hasCustomPrompt="1"/>
          </p:nvPr>
        </p:nvSpPr>
        <p:spPr>
          <a:xfrm>
            <a:off x="7080251" y="1894007"/>
            <a:ext cx="4039224" cy="1661993"/>
          </a:xfrm>
        </p:spPr>
        <p:txBody>
          <a:bodyPr wrap="square" lIns="0" tIns="0" rIns="0" bIns="0" anchor="b" anchorCtr="0">
            <a:spAutoFit/>
          </a:bodyPr>
          <a:lstStyle>
            <a:lvl1pPr algn="l">
              <a:lnSpc>
                <a:spcPct val="100000"/>
              </a:lnSpc>
              <a:defRPr sz="3600" cap="all" baseline="0">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4525D56-5377-4D7F-95EF-BB3ACCFCA8BF}"/>
              </a:ext>
            </a:extLst>
          </p:cNvPr>
          <p:cNvSpPr>
            <a:spLocks noGrp="1"/>
          </p:cNvSpPr>
          <p:nvPr>
            <p:ph type="subTitle" idx="1" hasCustomPrompt="1"/>
          </p:nvPr>
        </p:nvSpPr>
        <p:spPr>
          <a:xfrm>
            <a:off x="7080249" y="3981449"/>
            <a:ext cx="4039223" cy="553998"/>
          </a:xfrm>
        </p:spPr>
        <p:txBody>
          <a:bodyPr wrap="square" lIns="0" tIns="0" rIns="0" bIns="0">
            <a:spAutoFit/>
          </a:bodyPr>
          <a:lstStyle>
            <a:lvl1pPr marL="0" indent="0" algn="l">
              <a:lnSpc>
                <a:spcPct val="100000"/>
              </a:lnSpc>
              <a:spcBef>
                <a:spcPts val="600"/>
              </a:spcBef>
              <a:buNone/>
              <a:defRPr sz="1800" cap="all"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C754EF8E-E5D6-44B5-8CD8-E549C29FEFA7}"/>
              </a:ext>
            </a:extLst>
          </p:cNvPr>
          <p:cNvSpPr/>
          <p:nvPr userDrawn="1"/>
        </p:nvSpPr>
        <p:spPr>
          <a:xfrm>
            <a:off x="-3048" y="6492240"/>
            <a:ext cx="12192000"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drawing&#10;&#10;Description automatically generated">
            <a:extLst>
              <a:ext uri="{FF2B5EF4-FFF2-40B4-BE49-F238E27FC236}">
                <a16:creationId xmlns:a16="http://schemas.microsoft.com/office/drawing/2014/main" id="{565FF151-6150-414E-9278-EF28BAF762D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1176" b="36549"/>
          <a:stretch/>
        </p:blipFill>
        <p:spPr>
          <a:xfrm>
            <a:off x="118159" y="153856"/>
            <a:ext cx="1670715" cy="914004"/>
          </a:xfrm>
          <a:prstGeom prst="rect">
            <a:avLst/>
          </a:prstGeom>
        </p:spPr>
      </p:pic>
    </p:spTree>
    <p:extLst>
      <p:ext uri="{BB962C8B-B14F-4D97-AF65-F5344CB8AC3E}">
        <p14:creationId xmlns:p14="http://schemas.microsoft.com/office/powerpoint/2010/main" val="1527697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age_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BF078D-94F1-4310-9D80-0181B0E550EB}"/>
              </a:ext>
            </a:extLst>
          </p:cNvPr>
          <p:cNvSpPr/>
          <p:nvPr userDrawn="1"/>
        </p:nvSpPr>
        <p:spPr>
          <a:xfrm>
            <a:off x="11081657" y="6117771"/>
            <a:ext cx="54428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white, water, man, flying&#10;&#10;Description automatically generated">
            <a:extLst>
              <a:ext uri="{FF2B5EF4-FFF2-40B4-BE49-F238E27FC236}">
                <a16:creationId xmlns:a16="http://schemas.microsoft.com/office/drawing/2014/main" id="{FD4A0D19-8381-4CE1-966E-9A1C6BE13114}"/>
              </a:ext>
            </a:extLst>
          </p:cNvPr>
          <p:cNvPicPr>
            <a:picLocks noChangeAspect="1"/>
          </p:cNvPicPr>
          <p:nvPr userDrawn="1"/>
        </p:nvPicPr>
        <p:blipFill>
          <a:blip r:embed="rId2" cstate="screen">
            <a:alphaModFix amt="77000"/>
            <a:extLst>
              <a:ext uri="{28A0092B-C50C-407E-A947-70E740481C1C}">
                <a14:useLocalDpi xmlns:a14="http://schemas.microsoft.com/office/drawing/2010/main"/>
              </a:ext>
            </a:extLst>
          </a:blip>
          <a:stretch>
            <a:fillRect/>
          </a:stretch>
        </p:blipFill>
        <p:spPr>
          <a:xfrm>
            <a:off x="0" y="0"/>
            <a:ext cx="12192000" cy="6949440"/>
          </a:xfrm>
          <a:prstGeom prst="rect">
            <a:avLst/>
          </a:prstGeom>
        </p:spPr>
      </p:pic>
      <p:sp>
        <p:nvSpPr>
          <p:cNvPr id="2" name="Title 1">
            <a:extLst>
              <a:ext uri="{FF2B5EF4-FFF2-40B4-BE49-F238E27FC236}">
                <a16:creationId xmlns:a16="http://schemas.microsoft.com/office/drawing/2014/main" id="{07652B1C-3E28-4E9B-8217-5F7FE72B7A51}"/>
              </a:ext>
            </a:extLst>
          </p:cNvPr>
          <p:cNvSpPr>
            <a:spLocks noGrp="1"/>
          </p:cNvSpPr>
          <p:nvPr>
            <p:ph type="ctrTitle"/>
          </p:nvPr>
        </p:nvSpPr>
        <p:spPr>
          <a:xfrm>
            <a:off x="786384" y="2363384"/>
            <a:ext cx="10358536" cy="784830"/>
          </a:xfrm>
        </p:spPr>
        <p:txBody>
          <a:bodyPr wrap="square" lIns="91440" tIns="45720" rIns="91440" bIns="0" anchor="b" anchorCtr="0">
            <a:spAutoFit/>
          </a:bodyPr>
          <a:lstStyle>
            <a:lvl1pPr algn="l">
              <a:lnSpc>
                <a:spcPct val="100000"/>
              </a:lnSpc>
              <a:defRPr sz="4800">
                <a:solidFill>
                  <a:schemeClr val="tx2"/>
                </a:solidFill>
                <a:latin typeface="+mj-lt"/>
              </a:defRPr>
            </a:lvl1pPr>
          </a:lstStyle>
          <a:p>
            <a:endParaRPr lang="en-US" dirty="0"/>
          </a:p>
        </p:txBody>
      </p:sp>
      <p:sp>
        <p:nvSpPr>
          <p:cNvPr id="19" name="Text Placeholder 18">
            <a:extLst>
              <a:ext uri="{FF2B5EF4-FFF2-40B4-BE49-F238E27FC236}">
                <a16:creationId xmlns:a16="http://schemas.microsoft.com/office/drawing/2014/main" id="{86B05BED-D834-40F2-A067-7FF56AEA6632}"/>
              </a:ext>
            </a:extLst>
          </p:cNvPr>
          <p:cNvSpPr>
            <a:spLocks noGrp="1"/>
          </p:cNvSpPr>
          <p:nvPr>
            <p:ph type="body" sz="quarter" idx="10"/>
          </p:nvPr>
        </p:nvSpPr>
        <p:spPr>
          <a:xfrm>
            <a:off x="786384" y="3291098"/>
            <a:ext cx="10358534" cy="1197251"/>
          </a:xfrm>
        </p:spPr>
        <p:txBody>
          <a:bodyPr wrap="square" lIns="64008" tIns="45720" rIns="91440" bIns="0">
            <a:spAutoFit/>
          </a:bodyPr>
          <a:lstStyle>
            <a:lvl1pPr marL="0" indent="0">
              <a:lnSpc>
                <a:spcPct val="80000"/>
              </a:lnSpc>
              <a:spcBef>
                <a:spcPts val="0"/>
              </a:spcBef>
              <a:buFontTx/>
              <a:buNone/>
              <a:defRPr sz="8800">
                <a:solidFill>
                  <a:schemeClr val="bg2"/>
                </a:solidFill>
                <a:latin typeface="+mj-lt"/>
              </a:defRPr>
            </a:lvl1pPr>
            <a:lvl2pPr marL="457200" indent="0">
              <a:buNone/>
              <a:defRPr/>
            </a:lvl2pPr>
          </a:lstStyle>
          <a:p>
            <a:pPr lvl="0"/>
            <a:endParaRPr lang="en-US" dirty="0"/>
          </a:p>
        </p:txBody>
      </p:sp>
      <p:sp>
        <p:nvSpPr>
          <p:cNvPr id="3" name="Subtitle 2">
            <a:extLst>
              <a:ext uri="{FF2B5EF4-FFF2-40B4-BE49-F238E27FC236}">
                <a16:creationId xmlns:a16="http://schemas.microsoft.com/office/drawing/2014/main" id="{B4525D56-5377-4D7F-95EF-BB3ACCFCA8BF}"/>
              </a:ext>
            </a:extLst>
          </p:cNvPr>
          <p:cNvSpPr>
            <a:spLocks noGrp="1"/>
          </p:cNvSpPr>
          <p:nvPr>
            <p:ph type="subTitle" idx="1"/>
          </p:nvPr>
        </p:nvSpPr>
        <p:spPr>
          <a:xfrm>
            <a:off x="786384" y="4617364"/>
            <a:ext cx="10333133" cy="507831"/>
          </a:xfrm>
        </p:spPr>
        <p:txBody>
          <a:bodyPr wrap="square" lIns="100584" tIns="45720" rIns="91440" bIns="0">
            <a:spAutoFit/>
          </a:bodyPr>
          <a:lstStyle>
            <a:lvl1pPr marL="0" indent="0" algn="l">
              <a:lnSpc>
                <a:spcPct val="100000"/>
              </a:lnSpc>
              <a:spcBef>
                <a:spcPts val="0"/>
              </a:spcBef>
              <a:buNone/>
              <a:defRPr sz="3000">
                <a:solidFill>
                  <a:schemeClr val="tx2"/>
                </a:solidFill>
                <a:latin typeface="+mj-lt"/>
                <a:ea typeface="Lato Light" panose="020F0502020204030203" pitchFamily="34" charset="0"/>
                <a:cs typeface="Lato Light"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9" name="Rectangle 8">
            <a:extLst>
              <a:ext uri="{FF2B5EF4-FFF2-40B4-BE49-F238E27FC236}">
                <a16:creationId xmlns:a16="http://schemas.microsoft.com/office/drawing/2014/main" id="{C754EF8E-E5D6-44B5-8CD8-E549C29FEFA7}"/>
              </a:ext>
            </a:extLst>
          </p:cNvPr>
          <p:cNvSpPr/>
          <p:nvPr userDrawn="1"/>
        </p:nvSpPr>
        <p:spPr>
          <a:xfrm>
            <a:off x="-14958" y="6492240"/>
            <a:ext cx="12192000" cy="4572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B780EFA7-642F-4B27-94E7-55CFFE76F7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1176" b="36549"/>
          <a:stretch/>
        </p:blipFill>
        <p:spPr>
          <a:xfrm>
            <a:off x="10309562" y="153856"/>
            <a:ext cx="1670715" cy="914004"/>
          </a:xfrm>
          <a:prstGeom prst="rect">
            <a:avLst/>
          </a:prstGeom>
        </p:spPr>
      </p:pic>
    </p:spTree>
    <p:extLst>
      <p:ext uri="{BB962C8B-B14F-4D97-AF65-F5344CB8AC3E}">
        <p14:creationId xmlns:p14="http://schemas.microsoft.com/office/powerpoint/2010/main" val="3150020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DB09DC-CC6A-49B6-AF88-74CC0FC9CC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91"/>
            <a:ext cx="12192000" cy="6858000"/>
          </a:xfrm>
          <a:prstGeom prst="rect">
            <a:avLst/>
          </a:prstGeom>
        </p:spPr>
      </p:pic>
      <p:sp>
        <p:nvSpPr>
          <p:cNvPr id="2" name="Title 1">
            <a:extLst>
              <a:ext uri="{FF2B5EF4-FFF2-40B4-BE49-F238E27FC236}">
                <a16:creationId xmlns:a16="http://schemas.microsoft.com/office/drawing/2014/main" id="{1AD09CD1-927C-4CCC-BE0D-1882DDAA0FA9}"/>
              </a:ext>
            </a:extLst>
          </p:cNvPr>
          <p:cNvSpPr>
            <a:spLocks noGrp="1"/>
          </p:cNvSpPr>
          <p:nvPr>
            <p:ph type="title"/>
          </p:nvPr>
        </p:nvSpPr>
        <p:spPr>
          <a:xfrm>
            <a:off x="788308" y="1191"/>
            <a:ext cx="10360152" cy="6199584"/>
          </a:xfrm>
        </p:spPr>
        <p:txBody>
          <a:bodyPr wrap="square" anchor="ctr" anchorCtr="0">
            <a:noAutofit/>
          </a:bodyPr>
          <a:lstStyle>
            <a:lvl1pPr>
              <a:lnSpc>
                <a:spcPct val="100000"/>
              </a:lnSpc>
              <a:defRPr sz="6000">
                <a:solidFill>
                  <a:schemeClr val="bg1"/>
                </a:solidFill>
              </a:defRPr>
            </a:lvl1pPr>
          </a:lstStyle>
          <a:p>
            <a:endParaRPr lang="en-US" dirty="0"/>
          </a:p>
        </p:txBody>
      </p:sp>
      <p:pic>
        <p:nvPicPr>
          <p:cNvPr id="6" name="Picture 5" descr="A picture containing drawing&#10;&#10;Description automatically generated">
            <a:extLst>
              <a:ext uri="{FF2B5EF4-FFF2-40B4-BE49-F238E27FC236}">
                <a16:creationId xmlns:a16="http://schemas.microsoft.com/office/drawing/2014/main" id="{D03DEB63-9A72-43D5-98F5-FC743CFE3B3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1210" b="36041"/>
          <a:stretch/>
        </p:blipFill>
        <p:spPr>
          <a:xfrm>
            <a:off x="10277676" y="104383"/>
            <a:ext cx="1741567" cy="963477"/>
          </a:xfrm>
          <a:prstGeom prst="rect">
            <a:avLst/>
          </a:prstGeom>
        </p:spPr>
      </p:pic>
    </p:spTree>
    <p:extLst>
      <p:ext uri="{BB962C8B-B14F-4D97-AF65-F5344CB8AC3E}">
        <p14:creationId xmlns:p14="http://schemas.microsoft.com/office/powerpoint/2010/main" val="1093008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4794D388-26C9-40B5-8035-2327B0A153D4}"/>
              </a:ext>
            </a:extLst>
          </p:cNvPr>
          <p:cNvPicPr>
            <a:picLocks noChangeAspect="1"/>
          </p:cNvPicPr>
          <p:nvPr userDrawn="1"/>
        </p:nvPicPr>
        <p:blipFill rotWithShape="1">
          <a:blip r:embed="rId2" cstate="screen">
            <a:duotone>
              <a:schemeClr val="accent4">
                <a:shade val="45000"/>
                <a:satMod val="135000"/>
              </a:schemeClr>
              <a:prstClr val="white"/>
            </a:duotone>
            <a:alphaModFix amt="50000"/>
            <a:extLst>
              <a:ext uri="{28A0092B-C50C-407E-A947-70E740481C1C}">
                <a14:useLocalDpi xmlns:a14="http://schemas.microsoft.com/office/drawing/2010/main"/>
              </a:ext>
            </a:extLst>
          </a:blip>
          <a:srcRect l="-61508"/>
          <a:stretch/>
        </p:blipFill>
        <p:spPr>
          <a:xfrm>
            <a:off x="-129540" y="-302"/>
            <a:ext cx="12321540" cy="6858302"/>
          </a:xfrm>
          <a:prstGeom prst="rect">
            <a:avLst/>
          </a:prstGeom>
          <a:solidFill>
            <a:srgbClr val="EEEEEE"/>
          </a:solidFill>
          <a:effectLst>
            <a:outerShdw blurRad="50800" dist="50800" dir="5400000" algn="ctr" rotWithShape="0">
              <a:schemeClr val="bg1"/>
            </a:outerShdw>
          </a:effectLst>
        </p:spPr>
      </p:pic>
      <p:sp>
        <p:nvSpPr>
          <p:cNvPr id="2" name="Title 1">
            <a:extLst>
              <a:ext uri="{FF2B5EF4-FFF2-40B4-BE49-F238E27FC236}">
                <a16:creationId xmlns:a16="http://schemas.microsoft.com/office/drawing/2014/main" id="{1AD09CD1-927C-4CCC-BE0D-1882DDAA0FA9}"/>
              </a:ext>
            </a:extLst>
          </p:cNvPr>
          <p:cNvSpPr>
            <a:spLocks noGrp="1"/>
          </p:cNvSpPr>
          <p:nvPr>
            <p:ph type="title"/>
          </p:nvPr>
        </p:nvSpPr>
        <p:spPr>
          <a:xfrm>
            <a:off x="786384" y="2541275"/>
            <a:ext cx="10360152" cy="1015663"/>
          </a:xfrm>
        </p:spPr>
        <p:txBody>
          <a:bodyPr wrap="square" anchor="b" anchorCtr="0">
            <a:spAutoFit/>
          </a:bodyPr>
          <a:lstStyle>
            <a:lvl1pPr>
              <a:lnSpc>
                <a:spcPct val="100000"/>
              </a:lnSpc>
              <a:defRPr sz="6000">
                <a:solidFill>
                  <a:schemeClr val="tx2"/>
                </a:solidFill>
              </a:defRPr>
            </a:lvl1pPr>
          </a:lstStyle>
          <a:p>
            <a:endParaRPr lang="en-US" dirty="0"/>
          </a:p>
        </p:txBody>
      </p:sp>
      <p:sp>
        <p:nvSpPr>
          <p:cNvPr id="9" name="Text Placeholder 8">
            <a:extLst>
              <a:ext uri="{FF2B5EF4-FFF2-40B4-BE49-F238E27FC236}">
                <a16:creationId xmlns:a16="http://schemas.microsoft.com/office/drawing/2014/main" id="{BD41ED23-F377-4A5B-B9A0-A58B04945F87}"/>
              </a:ext>
            </a:extLst>
          </p:cNvPr>
          <p:cNvSpPr>
            <a:spLocks noGrp="1"/>
          </p:cNvSpPr>
          <p:nvPr>
            <p:ph type="body" sz="quarter" idx="10"/>
          </p:nvPr>
        </p:nvSpPr>
        <p:spPr>
          <a:xfrm>
            <a:off x="786384" y="3533775"/>
            <a:ext cx="10360152" cy="946413"/>
          </a:xfrm>
        </p:spPr>
        <p:txBody>
          <a:bodyPr wrap="square" anchor="t" anchorCtr="0">
            <a:spAutoFit/>
          </a:bodyPr>
          <a:lstStyle>
            <a:lvl1pPr marL="0" indent="0">
              <a:buFontTx/>
              <a:buNone/>
              <a:defRPr sz="6000">
                <a:solidFill>
                  <a:schemeClr val="bg2"/>
                </a:solidFill>
                <a:latin typeface="+mj-lt"/>
              </a:defRPr>
            </a:lvl1pPr>
          </a:lstStyle>
          <a:p>
            <a:pPr lvl="0"/>
            <a:endParaRPr lang="en-US" dirty="0"/>
          </a:p>
        </p:txBody>
      </p:sp>
    </p:spTree>
    <p:extLst>
      <p:ext uri="{BB962C8B-B14F-4D97-AF65-F5344CB8AC3E}">
        <p14:creationId xmlns:p14="http://schemas.microsoft.com/office/powerpoint/2010/main" val="3450197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age Headline_1">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4A0F610-4BAB-4F6A-9F11-F3DABC2FADE1}"/>
              </a:ext>
            </a:extLst>
          </p:cNvPr>
          <p:cNvGrpSpPr/>
          <p:nvPr userDrawn="1"/>
        </p:nvGrpSpPr>
        <p:grpSpPr>
          <a:xfrm>
            <a:off x="515738" y="305620"/>
            <a:ext cx="915956" cy="203930"/>
            <a:chOff x="818157" y="305620"/>
            <a:chExt cx="915956" cy="203930"/>
          </a:xfrm>
        </p:grpSpPr>
        <p:sp>
          <p:nvSpPr>
            <p:cNvPr id="39" name="TextBox 38">
              <a:extLst>
                <a:ext uri="{FF2B5EF4-FFF2-40B4-BE49-F238E27FC236}">
                  <a16:creationId xmlns:a16="http://schemas.microsoft.com/office/drawing/2014/main" id="{21A6EC00-2A73-4CD1-9F6C-B8B407E58C73}"/>
                </a:ext>
              </a:extLst>
            </p:cNvPr>
            <p:cNvSpPr txBox="1"/>
            <p:nvPr userDrawn="1"/>
          </p:nvSpPr>
          <p:spPr>
            <a:xfrm>
              <a:off x="818157" y="305620"/>
              <a:ext cx="915956" cy="200055"/>
            </a:xfrm>
            <a:prstGeom prst="rect">
              <a:avLst/>
            </a:prstGeom>
            <a:noFill/>
          </p:spPr>
          <p:txBody>
            <a:bodyPr wrap="none" rtlCol="0">
              <a:spAutoFit/>
            </a:bodyPr>
            <a:lstStyle/>
            <a:p>
              <a:r>
                <a:rPr lang="en-US" sz="700" strike="noStrike" spc="20" baseline="0" dirty="0">
                  <a:solidFill>
                    <a:schemeClr val="tx2">
                      <a:lumMod val="60000"/>
                      <a:lumOff val="40000"/>
                    </a:schemeClr>
                  </a:solidFill>
                </a:rPr>
                <a:t>GRAY ACADEMY</a:t>
              </a:r>
            </a:p>
          </p:txBody>
        </p:sp>
        <p:cxnSp>
          <p:nvCxnSpPr>
            <p:cNvPr id="40" name="Straight Connector 39">
              <a:extLst>
                <a:ext uri="{FF2B5EF4-FFF2-40B4-BE49-F238E27FC236}">
                  <a16:creationId xmlns:a16="http://schemas.microsoft.com/office/drawing/2014/main" id="{8469E607-82A7-40AA-A33A-B6C7B7DEC7EE}"/>
                </a:ext>
              </a:extLst>
            </p:cNvPr>
            <p:cNvCxnSpPr/>
            <p:nvPr userDrawn="1"/>
          </p:nvCxnSpPr>
          <p:spPr>
            <a:xfrm flipH="1">
              <a:off x="914399" y="509550"/>
              <a:ext cx="736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C43E4CB-2574-486B-984F-C09A93A8A2E4}"/>
              </a:ext>
            </a:extLst>
          </p:cNvPr>
          <p:cNvSpPr>
            <a:spLocks noGrp="1"/>
          </p:cNvSpPr>
          <p:nvPr>
            <p:ph type="title"/>
          </p:nvPr>
        </p:nvSpPr>
        <p:spPr>
          <a:xfrm>
            <a:off x="594360" y="1613882"/>
            <a:ext cx="4059936" cy="1441471"/>
          </a:xfrm>
        </p:spPr>
        <p:txBody>
          <a:bodyPr lIns="0" tIns="0" rIns="0" bIns="0" anchor="b" anchorCtr="0">
            <a:noAutofit/>
          </a:bodyPr>
          <a:lstStyle>
            <a:lvl1pPr>
              <a:defRPr>
                <a:solidFill>
                  <a:schemeClr val="bg2"/>
                </a:solidFill>
              </a:defRPr>
            </a:lvl1pPr>
          </a:lstStyle>
          <a:p>
            <a:endParaRPr lang="en-US" dirty="0"/>
          </a:p>
        </p:txBody>
      </p:sp>
      <p:sp>
        <p:nvSpPr>
          <p:cNvPr id="20" name="Text Placeholder 19">
            <a:extLst>
              <a:ext uri="{FF2B5EF4-FFF2-40B4-BE49-F238E27FC236}">
                <a16:creationId xmlns:a16="http://schemas.microsoft.com/office/drawing/2014/main" id="{23445331-30C3-4C6D-80CF-AAA39A2D1D19}"/>
              </a:ext>
            </a:extLst>
          </p:cNvPr>
          <p:cNvSpPr>
            <a:spLocks noGrp="1"/>
          </p:cNvSpPr>
          <p:nvPr>
            <p:ph type="body" sz="quarter" idx="10"/>
          </p:nvPr>
        </p:nvSpPr>
        <p:spPr>
          <a:xfrm>
            <a:off x="594360" y="3285541"/>
            <a:ext cx="4059936" cy="403225"/>
          </a:xfrm>
        </p:spPr>
        <p:txBody>
          <a:bodyPr lIns="0" tIns="0" rIns="0" bIns="0">
            <a:noAutofit/>
          </a:bodyPr>
          <a:lstStyle>
            <a:lvl1pPr marL="0" indent="0">
              <a:buNone/>
              <a:defRPr sz="1800" cap="all" baseline="0">
                <a:solidFill>
                  <a:schemeClr val="tx2"/>
                </a:solidFill>
                <a:latin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
        <p:nvSpPr>
          <p:cNvPr id="21" name="Text Placeholder 19">
            <a:extLst>
              <a:ext uri="{FF2B5EF4-FFF2-40B4-BE49-F238E27FC236}">
                <a16:creationId xmlns:a16="http://schemas.microsoft.com/office/drawing/2014/main" id="{DA2F2B50-4252-41A9-BC95-C7299A3ABE20}"/>
              </a:ext>
            </a:extLst>
          </p:cNvPr>
          <p:cNvSpPr>
            <a:spLocks noGrp="1"/>
          </p:cNvSpPr>
          <p:nvPr>
            <p:ph type="body" sz="quarter" idx="11"/>
          </p:nvPr>
        </p:nvSpPr>
        <p:spPr>
          <a:xfrm>
            <a:off x="5175504" y="3285541"/>
            <a:ext cx="6102096" cy="403225"/>
          </a:xfrm>
        </p:spPr>
        <p:txBody>
          <a:bodyPr>
            <a:noAutofit/>
          </a:bodyPr>
          <a:lstStyle>
            <a:lvl1pPr marL="0" indent="0">
              <a:buNone/>
              <a:defRPr sz="1800" cap="all" baseline="0">
                <a:solidFill>
                  <a:schemeClr val="tx2"/>
                </a:solidFill>
                <a:latin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
        <p:nvSpPr>
          <p:cNvPr id="27" name="Text Placeholder 19">
            <a:extLst>
              <a:ext uri="{FF2B5EF4-FFF2-40B4-BE49-F238E27FC236}">
                <a16:creationId xmlns:a16="http://schemas.microsoft.com/office/drawing/2014/main" id="{A5E26D74-9A8D-4938-9F1C-42212918BD8E}"/>
              </a:ext>
            </a:extLst>
          </p:cNvPr>
          <p:cNvSpPr>
            <a:spLocks noGrp="1"/>
          </p:cNvSpPr>
          <p:nvPr>
            <p:ph type="body" sz="quarter" idx="12" hasCustomPrompt="1"/>
          </p:nvPr>
        </p:nvSpPr>
        <p:spPr>
          <a:xfrm>
            <a:off x="594360" y="3670970"/>
            <a:ext cx="4059936" cy="403225"/>
          </a:xfrm>
        </p:spPr>
        <p:txBody>
          <a:bodyPr lIns="0" tIns="0" rIns="0" bIns="0">
            <a:noAutofit/>
          </a:bodyPr>
          <a:lstStyle>
            <a:lvl1pPr marL="0" indent="0">
              <a:lnSpc>
                <a:spcPct val="120000"/>
              </a:lnSpc>
              <a:spcBef>
                <a:spcPts val="0"/>
              </a:spcBef>
              <a:buNone/>
              <a:defRPr sz="1200" cap="none" baseline="0">
                <a:solidFill>
                  <a:schemeClr val="tx2"/>
                </a:solidFill>
                <a:latin typeface="+mn-lt"/>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dirty="0" err="1"/>
              <a:t>textjas</a:t>
            </a:r>
            <a:r>
              <a:rPr lang="en-US" dirty="0"/>
              <a:t> </a:t>
            </a:r>
            <a:r>
              <a:rPr lang="en-US" dirty="0" err="1"/>
              <a:t>dfjasdfkasdfs</a:t>
            </a:r>
            <a:r>
              <a:rPr lang="en-US" dirty="0"/>
              <a:t> </a:t>
            </a:r>
            <a:r>
              <a:rPr lang="en-US" dirty="0" err="1"/>
              <a:t>d;afasdf</a:t>
            </a:r>
            <a:r>
              <a:rPr lang="en-US" dirty="0"/>
              <a:t> </a:t>
            </a:r>
            <a:r>
              <a:rPr lang="en-US" dirty="0" err="1"/>
              <a:t>kjsa</a:t>
            </a:r>
            <a:r>
              <a:rPr lang="en-US" dirty="0"/>
              <a:t> </a:t>
            </a:r>
            <a:r>
              <a:rPr lang="en-US" dirty="0" err="1"/>
              <a:t>d;fjs;d</a:t>
            </a:r>
            <a:r>
              <a:rPr lang="en-US" dirty="0"/>
              <a:t> </a:t>
            </a:r>
            <a:r>
              <a:rPr lang="en-US" dirty="0" err="1"/>
              <a:t>fsdf;asdjfsakdfjsa;dl</a:t>
            </a:r>
            <a:endParaRPr lang="en-US" dirty="0"/>
          </a:p>
        </p:txBody>
      </p:sp>
      <p:sp>
        <p:nvSpPr>
          <p:cNvPr id="28" name="Text Placeholder 19">
            <a:extLst>
              <a:ext uri="{FF2B5EF4-FFF2-40B4-BE49-F238E27FC236}">
                <a16:creationId xmlns:a16="http://schemas.microsoft.com/office/drawing/2014/main" id="{6DB4A08A-7E8E-436F-9780-5F113E899E8F}"/>
              </a:ext>
            </a:extLst>
          </p:cNvPr>
          <p:cNvSpPr>
            <a:spLocks noGrp="1"/>
          </p:cNvSpPr>
          <p:nvPr>
            <p:ph type="body" sz="quarter" idx="13" hasCustomPrompt="1"/>
          </p:nvPr>
        </p:nvSpPr>
        <p:spPr>
          <a:xfrm>
            <a:off x="5175504" y="3670970"/>
            <a:ext cx="6102096" cy="403225"/>
          </a:xfrm>
        </p:spPr>
        <p:txBody>
          <a:bodyPr>
            <a:noAutofit/>
          </a:bodyPr>
          <a:lstStyle>
            <a:lvl1pPr marL="0" indent="0">
              <a:lnSpc>
                <a:spcPct val="120000"/>
              </a:lnSpc>
              <a:spcBef>
                <a:spcPts val="0"/>
              </a:spcBef>
              <a:buNone/>
              <a:defRPr sz="1200" cap="none" baseline="0">
                <a:solidFill>
                  <a:schemeClr val="tx2"/>
                </a:solidFill>
                <a:latin typeface="+mn-lt"/>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dirty="0" err="1"/>
              <a:t>textjas</a:t>
            </a:r>
            <a:r>
              <a:rPr lang="en-US" dirty="0"/>
              <a:t> </a:t>
            </a:r>
            <a:r>
              <a:rPr lang="en-US" dirty="0" err="1"/>
              <a:t>dfjasdfkasdfs</a:t>
            </a:r>
            <a:r>
              <a:rPr lang="en-US" dirty="0"/>
              <a:t> </a:t>
            </a:r>
            <a:r>
              <a:rPr lang="en-US" dirty="0" err="1"/>
              <a:t>d;afasdf</a:t>
            </a:r>
            <a:r>
              <a:rPr lang="en-US" dirty="0"/>
              <a:t> </a:t>
            </a:r>
            <a:r>
              <a:rPr lang="en-US" dirty="0" err="1"/>
              <a:t>kjsa</a:t>
            </a:r>
            <a:r>
              <a:rPr lang="en-US" dirty="0"/>
              <a:t> </a:t>
            </a:r>
            <a:r>
              <a:rPr lang="en-US" dirty="0" err="1"/>
              <a:t>d;fjs;d</a:t>
            </a:r>
            <a:r>
              <a:rPr lang="en-US" dirty="0"/>
              <a:t> </a:t>
            </a:r>
            <a:r>
              <a:rPr lang="en-US" dirty="0" err="1"/>
              <a:t>fsdf;asdjfsakdfjsa;dl</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22FC0072-5C00-4BC9-ACEC-3A5EA769F9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1176" b="36549"/>
          <a:stretch/>
        </p:blipFill>
        <p:spPr>
          <a:xfrm>
            <a:off x="10442242" y="132478"/>
            <a:ext cx="1670715" cy="914004"/>
          </a:xfrm>
          <a:prstGeom prst="rect">
            <a:avLst/>
          </a:prstGeom>
        </p:spPr>
      </p:pic>
    </p:spTree>
    <p:extLst>
      <p:ext uri="{BB962C8B-B14F-4D97-AF65-F5344CB8AC3E}">
        <p14:creationId xmlns:p14="http://schemas.microsoft.com/office/powerpoint/2010/main" val="1491899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age Headline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91EAB1-055A-40C2-8743-BE8869ECD57D}"/>
              </a:ext>
            </a:extLst>
          </p:cNvPr>
          <p:cNvSpPr/>
          <p:nvPr userDrawn="1"/>
        </p:nvSpPr>
        <p:spPr>
          <a:xfrm>
            <a:off x="1" y="0"/>
            <a:ext cx="393275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23445331-30C3-4C6D-80CF-AAA39A2D1D19}"/>
              </a:ext>
            </a:extLst>
          </p:cNvPr>
          <p:cNvSpPr>
            <a:spLocks noGrp="1"/>
          </p:cNvSpPr>
          <p:nvPr>
            <p:ph type="body" sz="quarter" idx="10"/>
          </p:nvPr>
        </p:nvSpPr>
        <p:spPr>
          <a:xfrm>
            <a:off x="594361" y="4051172"/>
            <a:ext cx="3300210" cy="403225"/>
          </a:xfrm>
        </p:spPr>
        <p:txBody>
          <a:bodyPr lIns="0" tIns="0" rIns="0" bIns="0">
            <a:noAutofit/>
          </a:bodyPr>
          <a:lstStyle>
            <a:lvl1pPr marL="0" indent="0">
              <a:buNone/>
              <a:defRPr sz="1800" cap="all" baseline="0">
                <a:solidFill>
                  <a:schemeClr val="tx2"/>
                </a:solidFill>
                <a:latin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27" name="Text Placeholder 19">
            <a:extLst>
              <a:ext uri="{FF2B5EF4-FFF2-40B4-BE49-F238E27FC236}">
                <a16:creationId xmlns:a16="http://schemas.microsoft.com/office/drawing/2014/main" id="{A5E26D74-9A8D-4938-9F1C-42212918BD8E}"/>
              </a:ext>
            </a:extLst>
          </p:cNvPr>
          <p:cNvSpPr>
            <a:spLocks noGrp="1"/>
          </p:cNvSpPr>
          <p:nvPr>
            <p:ph type="body" sz="quarter" idx="12"/>
          </p:nvPr>
        </p:nvSpPr>
        <p:spPr>
          <a:xfrm>
            <a:off x="594361" y="4436601"/>
            <a:ext cx="2428757" cy="403225"/>
          </a:xfrm>
        </p:spPr>
        <p:txBody>
          <a:bodyPr lIns="0" tIns="0" rIns="0" bIns="0">
            <a:noAutofit/>
          </a:bodyPr>
          <a:lstStyle>
            <a:lvl1pPr marL="0" indent="0">
              <a:lnSpc>
                <a:spcPct val="120000"/>
              </a:lnSpc>
              <a:spcBef>
                <a:spcPts val="0"/>
              </a:spcBef>
              <a:buNone/>
              <a:defRPr sz="1200" cap="none" baseline="0">
                <a:solidFill>
                  <a:schemeClr val="tx2"/>
                </a:solidFill>
                <a:latin typeface="+mn-lt"/>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2" name="Title 1">
            <a:extLst>
              <a:ext uri="{FF2B5EF4-FFF2-40B4-BE49-F238E27FC236}">
                <a16:creationId xmlns:a16="http://schemas.microsoft.com/office/drawing/2014/main" id="{A16E1E43-E352-4B66-96A7-BC36AC946BD9}"/>
              </a:ext>
            </a:extLst>
          </p:cNvPr>
          <p:cNvSpPr>
            <a:spLocks noGrp="1"/>
          </p:cNvSpPr>
          <p:nvPr>
            <p:ph type="title"/>
          </p:nvPr>
        </p:nvSpPr>
        <p:spPr>
          <a:xfrm>
            <a:off x="594360" y="2418746"/>
            <a:ext cx="3299616" cy="1441471"/>
          </a:xfrm>
        </p:spPr>
        <p:txBody>
          <a:bodyPr lIns="0" tIns="0" rIns="0" bIns="0" anchor="b" anchorCtr="0">
            <a:noAutofit/>
          </a:bodyPr>
          <a:lstStyle>
            <a:lvl1pPr>
              <a:lnSpc>
                <a:spcPct val="110000"/>
              </a:lnSpc>
              <a:defRPr>
                <a:solidFill>
                  <a:schemeClr val="bg2"/>
                </a:solidFill>
              </a:defRPr>
            </a:lvl1pPr>
          </a:lstStyle>
          <a:p>
            <a:endParaRPr lang="en-US" dirty="0"/>
          </a:p>
        </p:txBody>
      </p:sp>
      <p:grpSp>
        <p:nvGrpSpPr>
          <p:cNvPr id="22" name="Group 21">
            <a:extLst>
              <a:ext uri="{FF2B5EF4-FFF2-40B4-BE49-F238E27FC236}">
                <a16:creationId xmlns:a16="http://schemas.microsoft.com/office/drawing/2014/main" id="{CD67BD11-4131-40E5-9979-8E588B9DB0AF}"/>
              </a:ext>
            </a:extLst>
          </p:cNvPr>
          <p:cNvGrpSpPr/>
          <p:nvPr userDrawn="1"/>
        </p:nvGrpSpPr>
        <p:grpSpPr>
          <a:xfrm>
            <a:off x="515738" y="305620"/>
            <a:ext cx="915956" cy="203930"/>
            <a:chOff x="818157" y="305620"/>
            <a:chExt cx="915956" cy="203930"/>
          </a:xfrm>
        </p:grpSpPr>
        <p:sp>
          <p:nvSpPr>
            <p:cNvPr id="23" name="TextBox 22">
              <a:extLst>
                <a:ext uri="{FF2B5EF4-FFF2-40B4-BE49-F238E27FC236}">
                  <a16:creationId xmlns:a16="http://schemas.microsoft.com/office/drawing/2014/main" id="{8BD35525-07C7-4B6A-BB80-7D502195BAF2}"/>
                </a:ext>
              </a:extLst>
            </p:cNvPr>
            <p:cNvSpPr txBox="1"/>
            <p:nvPr userDrawn="1"/>
          </p:nvSpPr>
          <p:spPr>
            <a:xfrm>
              <a:off x="818157" y="305620"/>
              <a:ext cx="915956" cy="200055"/>
            </a:xfrm>
            <a:prstGeom prst="rect">
              <a:avLst/>
            </a:prstGeom>
            <a:noFill/>
          </p:spPr>
          <p:txBody>
            <a:bodyPr wrap="none" rtlCol="0">
              <a:spAutoFit/>
            </a:bodyPr>
            <a:lstStyle/>
            <a:p>
              <a:r>
                <a:rPr lang="en-US" sz="700" strike="noStrike" spc="20" baseline="0" dirty="0">
                  <a:solidFill>
                    <a:schemeClr val="tx2">
                      <a:lumMod val="60000"/>
                      <a:lumOff val="40000"/>
                    </a:schemeClr>
                  </a:solidFill>
                </a:rPr>
                <a:t>GRAY ACADEMY</a:t>
              </a:r>
            </a:p>
          </p:txBody>
        </p:sp>
        <p:cxnSp>
          <p:nvCxnSpPr>
            <p:cNvPr id="24" name="Straight Connector 23">
              <a:extLst>
                <a:ext uri="{FF2B5EF4-FFF2-40B4-BE49-F238E27FC236}">
                  <a16:creationId xmlns:a16="http://schemas.microsoft.com/office/drawing/2014/main" id="{10100CED-A3C9-49C2-A8DA-96361FB7C0E4}"/>
                </a:ext>
              </a:extLst>
            </p:cNvPr>
            <p:cNvCxnSpPr/>
            <p:nvPr userDrawn="1"/>
          </p:nvCxnSpPr>
          <p:spPr>
            <a:xfrm flipH="1">
              <a:off x="914399" y="509550"/>
              <a:ext cx="736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 name="Picture 5" descr="A close up of text on a white surface&#10;&#10;Description automatically generated">
            <a:extLst>
              <a:ext uri="{FF2B5EF4-FFF2-40B4-BE49-F238E27FC236}">
                <a16:creationId xmlns:a16="http://schemas.microsoft.com/office/drawing/2014/main" id="{934B6B8D-2456-4707-BB9C-EAF0FFB87E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0"/>
          <a:stretch/>
        </p:blipFill>
        <p:spPr>
          <a:xfrm>
            <a:off x="3932756" y="-6522"/>
            <a:ext cx="8259244" cy="6883215"/>
          </a:xfrm>
          <a:prstGeom prst="rect">
            <a:avLst/>
          </a:prstGeom>
        </p:spPr>
      </p:pic>
    </p:spTree>
    <p:extLst>
      <p:ext uri="{BB962C8B-B14F-4D97-AF65-F5344CB8AC3E}">
        <p14:creationId xmlns:p14="http://schemas.microsoft.com/office/powerpoint/2010/main" val="339749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4A0F610-4BAB-4F6A-9F11-F3DABC2FADE1}"/>
              </a:ext>
            </a:extLst>
          </p:cNvPr>
          <p:cNvGrpSpPr/>
          <p:nvPr userDrawn="1"/>
        </p:nvGrpSpPr>
        <p:grpSpPr>
          <a:xfrm>
            <a:off x="515738" y="305620"/>
            <a:ext cx="915956" cy="203930"/>
            <a:chOff x="818157" y="305620"/>
            <a:chExt cx="915956" cy="203930"/>
          </a:xfrm>
        </p:grpSpPr>
        <p:sp>
          <p:nvSpPr>
            <p:cNvPr id="39" name="TextBox 38">
              <a:extLst>
                <a:ext uri="{FF2B5EF4-FFF2-40B4-BE49-F238E27FC236}">
                  <a16:creationId xmlns:a16="http://schemas.microsoft.com/office/drawing/2014/main" id="{21A6EC00-2A73-4CD1-9F6C-B8B407E58C73}"/>
                </a:ext>
              </a:extLst>
            </p:cNvPr>
            <p:cNvSpPr txBox="1"/>
            <p:nvPr userDrawn="1"/>
          </p:nvSpPr>
          <p:spPr>
            <a:xfrm>
              <a:off x="818157" y="305620"/>
              <a:ext cx="915956" cy="200055"/>
            </a:xfrm>
            <a:prstGeom prst="rect">
              <a:avLst/>
            </a:prstGeom>
            <a:noFill/>
          </p:spPr>
          <p:txBody>
            <a:bodyPr wrap="none" rtlCol="0">
              <a:spAutoFit/>
            </a:bodyPr>
            <a:lstStyle/>
            <a:p>
              <a:r>
                <a:rPr lang="en-US" sz="700" strike="noStrike" spc="20" baseline="0" dirty="0">
                  <a:solidFill>
                    <a:schemeClr val="tx2">
                      <a:lumMod val="60000"/>
                      <a:lumOff val="40000"/>
                    </a:schemeClr>
                  </a:solidFill>
                </a:rPr>
                <a:t>GRAY ACADEMY</a:t>
              </a:r>
            </a:p>
          </p:txBody>
        </p:sp>
        <p:cxnSp>
          <p:nvCxnSpPr>
            <p:cNvPr id="40" name="Straight Connector 39">
              <a:extLst>
                <a:ext uri="{FF2B5EF4-FFF2-40B4-BE49-F238E27FC236}">
                  <a16:creationId xmlns:a16="http://schemas.microsoft.com/office/drawing/2014/main" id="{8469E607-82A7-40AA-A33A-B6C7B7DEC7EE}"/>
                </a:ext>
              </a:extLst>
            </p:cNvPr>
            <p:cNvCxnSpPr/>
            <p:nvPr userDrawn="1"/>
          </p:nvCxnSpPr>
          <p:spPr>
            <a:xfrm flipH="1">
              <a:off x="914399" y="509550"/>
              <a:ext cx="736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 name="Picture 5" descr="A picture containing drawing&#10;&#10;Description automatically generated">
            <a:extLst>
              <a:ext uri="{FF2B5EF4-FFF2-40B4-BE49-F238E27FC236}">
                <a16:creationId xmlns:a16="http://schemas.microsoft.com/office/drawing/2014/main" id="{E98F87DF-6185-4378-9080-3FB7683446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1176" b="36549"/>
          <a:stretch/>
        </p:blipFill>
        <p:spPr>
          <a:xfrm>
            <a:off x="10442242" y="132478"/>
            <a:ext cx="1670715" cy="914004"/>
          </a:xfrm>
          <a:prstGeom prst="rect">
            <a:avLst/>
          </a:prstGeom>
        </p:spPr>
      </p:pic>
    </p:spTree>
    <p:extLst>
      <p:ext uri="{BB962C8B-B14F-4D97-AF65-F5344CB8AC3E}">
        <p14:creationId xmlns:p14="http://schemas.microsoft.com/office/powerpoint/2010/main" val="102254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_2">
    <p:spTree>
      <p:nvGrpSpPr>
        <p:cNvPr id="1" name=""/>
        <p:cNvGrpSpPr/>
        <p:nvPr/>
      </p:nvGrpSpPr>
      <p:grpSpPr>
        <a:xfrm>
          <a:off x="0" y="0"/>
          <a:ext cx="0" cy="0"/>
          <a:chOff x="0" y="0"/>
          <a:chExt cx="0" cy="0"/>
        </a:xfrm>
      </p:grpSpPr>
      <p:pic>
        <p:nvPicPr>
          <p:cNvPr id="7" name="Picture 6" descr="A picture containing table&#10;&#10;Description automatically generated">
            <a:extLst>
              <a:ext uri="{FF2B5EF4-FFF2-40B4-BE49-F238E27FC236}">
                <a16:creationId xmlns:a16="http://schemas.microsoft.com/office/drawing/2014/main" id="{349C59D5-B15B-4B86-8E55-30B50192813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D09CD1-927C-4CCC-BE0D-1882DDAA0FA9}"/>
              </a:ext>
            </a:extLst>
          </p:cNvPr>
          <p:cNvSpPr>
            <a:spLocks noGrp="1"/>
          </p:cNvSpPr>
          <p:nvPr>
            <p:ph type="title"/>
          </p:nvPr>
        </p:nvSpPr>
        <p:spPr>
          <a:xfrm>
            <a:off x="786384" y="2541275"/>
            <a:ext cx="10360152" cy="1015663"/>
          </a:xfrm>
        </p:spPr>
        <p:txBody>
          <a:bodyPr wrap="square" anchor="b" anchorCtr="0">
            <a:spAutoFit/>
          </a:bodyPr>
          <a:lstStyle>
            <a:lvl1pPr>
              <a:lnSpc>
                <a:spcPct val="100000"/>
              </a:lnSpc>
              <a:defRPr sz="6000">
                <a:solidFill>
                  <a:schemeClr val="tx2"/>
                </a:solidFill>
              </a:defRPr>
            </a:lvl1pPr>
          </a:lstStyle>
          <a:p>
            <a:endParaRPr lang="en-US" dirty="0"/>
          </a:p>
        </p:txBody>
      </p:sp>
      <p:sp>
        <p:nvSpPr>
          <p:cNvPr id="9" name="Text Placeholder 8">
            <a:extLst>
              <a:ext uri="{FF2B5EF4-FFF2-40B4-BE49-F238E27FC236}">
                <a16:creationId xmlns:a16="http://schemas.microsoft.com/office/drawing/2014/main" id="{BD41ED23-F377-4A5B-B9A0-A58B04945F87}"/>
              </a:ext>
            </a:extLst>
          </p:cNvPr>
          <p:cNvSpPr>
            <a:spLocks noGrp="1"/>
          </p:cNvSpPr>
          <p:nvPr>
            <p:ph type="body" sz="quarter" idx="10"/>
          </p:nvPr>
        </p:nvSpPr>
        <p:spPr>
          <a:xfrm>
            <a:off x="786384" y="3533775"/>
            <a:ext cx="10360152" cy="946413"/>
          </a:xfrm>
        </p:spPr>
        <p:txBody>
          <a:bodyPr wrap="square" anchor="t" anchorCtr="0">
            <a:spAutoFit/>
          </a:bodyPr>
          <a:lstStyle>
            <a:lvl1pPr marL="0" indent="0">
              <a:buFontTx/>
              <a:buNone/>
              <a:defRPr sz="6000">
                <a:solidFill>
                  <a:schemeClr val="bg2"/>
                </a:solidFill>
                <a:latin typeface="+mj-lt"/>
              </a:defRPr>
            </a:lvl1pPr>
          </a:lstStyle>
          <a:p>
            <a:pPr lvl="0"/>
            <a:endParaRPr lang="en-US" dirty="0"/>
          </a:p>
        </p:txBody>
      </p:sp>
    </p:spTree>
    <p:extLst>
      <p:ext uri="{BB962C8B-B14F-4D97-AF65-F5344CB8AC3E}">
        <p14:creationId xmlns:p14="http://schemas.microsoft.com/office/powerpoint/2010/main" val="1647940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7B5B-27AB-4DB6-B246-800AA2CA4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5BFC36-6CED-40FA-AE09-DDE6F3E82D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4833CE-6A3D-41E1-8955-B7C2CA14B6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0B1C27-B21C-44FD-9262-4E5A6CE51B94}"/>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6" name="Footer Placeholder 5">
            <a:extLst>
              <a:ext uri="{FF2B5EF4-FFF2-40B4-BE49-F238E27FC236}">
                <a16:creationId xmlns:a16="http://schemas.microsoft.com/office/drawing/2014/main" id="{004EC8B1-99E9-460A-B430-112B195D386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49BA713-99E9-414B-9EB1-97FCF222798A}"/>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spTree>
    <p:extLst>
      <p:ext uri="{BB962C8B-B14F-4D97-AF65-F5344CB8AC3E}">
        <p14:creationId xmlns:p14="http://schemas.microsoft.com/office/powerpoint/2010/main" val="4024639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4CC5-5236-4A8E-8C69-3A358D311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FBFE83-4C9D-46F4-B951-D389E9BAC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1B4A49-BAC2-4CE5-B518-290F14F0DB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625928-83AA-4738-9D4D-653AC5F1F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9ECB9F-5ACF-459A-B211-F7DE82DF2C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8D9C32-C182-42A3-B1E4-5019AF8C9E8D}"/>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8" name="Footer Placeholder 7">
            <a:extLst>
              <a:ext uri="{FF2B5EF4-FFF2-40B4-BE49-F238E27FC236}">
                <a16:creationId xmlns:a16="http://schemas.microsoft.com/office/drawing/2014/main" id="{E9A75774-9E78-4F20-A0C7-7184D6DDC4E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8BAFB1C-D8A7-405F-AEBF-A68F8FCF9FB8}"/>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spTree>
    <p:extLst>
      <p:ext uri="{BB962C8B-B14F-4D97-AF65-F5344CB8AC3E}">
        <p14:creationId xmlns:p14="http://schemas.microsoft.com/office/powerpoint/2010/main" val="2251575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5B0E-9CAD-48D5-8DF0-82DC1B4BD2E2}"/>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F44DDEE-2C7F-40BA-A473-41CB071D705A}"/>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4" name="Footer Placeholder 3">
            <a:extLst>
              <a:ext uri="{FF2B5EF4-FFF2-40B4-BE49-F238E27FC236}">
                <a16:creationId xmlns:a16="http://schemas.microsoft.com/office/drawing/2014/main" id="{38A864F5-D976-4C91-A2CB-7A6AFDA2380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D3B59C2-BC23-4135-AEA3-D5CCC2C27F93}"/>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spTree>
    <p:extLst>
      <p:ext uri="{BB962C8B-B14F-4D97-AF65-F5344CB8AC3E}">
        <p14:creationId xmlns:p14="http://schemas.microsoft.com/office/powerpoint/2010/main" val="3179344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1EDB8-D8C9-4E56-B5D9-964ECAD123D8}"/>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3" name="Footer Placeholder 2">
            <a:extLst>
              <a:ext uri="{FF2B5EF4-FFF2-40B4-BE49-F238E27FC236}">
                <a16:creationId xmlns:a16="http://schemas.microsoft.com/office/drawing/2014/main" id="{AB88C06F-B407-442F-B277-D5C36956AD9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727C24-27F4-406D-AC26-C97684979B5B}"/>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spTree>
    <p:extLst>
      <p:ext uri="{BB962C8B-B14F-4D97-AF65-F5344CB8AC3E}">
        <p14:creationId xmlns:p14="http://schemas.microsoft.com/office/powerpoint/2010/main" val="1824433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C73B-4F21-4E42-91CE-0948EE92B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D4EB9B-7888-4CC8-9886-F50DD9FB69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03A7D3-45D8-4C86-8F89-E6FF09485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81657-37AA-4312-8119-34128B7EE677}"/>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6" name="Footer Placeholder 5">
            <a:extLst>
              <a:ext uri="{FF2B5EF4-FFF2-40B4-BE49-F238E27FC236}">
                <a16:creationId xmlns:a16="http://schemas.microsoft.com/office/drawing/2014/main" id="{C93A3BA7-14BD-4E9C-ADDD-63DCDF9B3C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4E80B2E-F1BE-411C-A3DD-9709A2EFCAA3}"/>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spTree>
    <p:extLst>
      <p:ext uri="{BB962C8B-B14F-4D97-AF65-F5344CB8AC3E}">
        <p14:creationId xmlns:p14="http://schemas.microsoft.com/office/powerpoint/2010/main" val="900387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154E-A61D-453B-A6DF-A0B40139B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B3D440-E669-43A4-901D-2557C3A9B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271FA22-766D-47A6-A6A8-4796F690A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D16B7-22D4-4725-8CAF-AFA8D0753FF4}"/>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6" name="Footer Placeholder 5">
            <a:extLst>
              <a:ext uri="{FF2B5EF4-FFF2-40B4-BE49-F238E27FC236}">
                <a16:creationId xmlns:a16="http://schemas.microsoft.com/office/drawing/2014/main" id="{686BB83D-8189-4189-95F8-DC2D5786C4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E8D0B25-E00B-4787-9A4D-1C5CBC327FF7}"/>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spTree>
    <p:extLst>
      <p:ext uri="{BB962C8B-B14F-4D97-AF65-F5344CB8AC3E}">
        <p14:creationId xmlns:p14="http://schemas.microsoft.com/office/powerpoint/2010/main" val="3764014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0736-0018-4353-8005-74F4F7A1B8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C834F0-0D78-4BF9-88E0-C142BF6297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A5CAA-2A7F-4615-8B70-F714B38BF3EC}"/>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5" name="Footer Placeholder 4">
            <a:extLst>
              <a:ext uri="{FF2B5EF4-FFF2-40B4-BE49-F238E27FC236}">
                <a16:creationId xmlns:a16="http://schemas.microsoft.com/office/drawing/2014/main" id="{9C9D23F1-4C61-4073-ABA2-B72A4AC6F11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B904EA-F44D-4229-A0B6-8547C5719783}"/>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spTree>
    <p:extLst>
      <p:ext uri="{BB962C8B-B14F-4D97-AF65-F5344CB8AC3E}">
        <p14:creationId xmlns:p14="http://schemas.microsoft.com/office/powerpoint/2010/main" val="3400020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9608E8-6902-4C2E-90A1-508AF67FC8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68B27C-5433-49A4-BD42-254CA5E349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08C0B-39E5-45C0-8E34-7EE6906E65DE}"/>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5" name="Footer Placeholder 4">
            <a:extLst>
              <a:ext uri="{FF2B5EF4-FFF2-40B4-BE49-F238E27FC236}">
                <a16:creationId xmlns:a16="http://schemas.microsoft.com/office/drawing/2014/main" id="{9EEF9B80-D875-491E-835D-1C8A960D0A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C4C2C4D-6500-458C-8750-BB191C75B4BF}"/>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spTree>
    <p:extLst>
      <p:ext uri="{BB962C8B-B14F-4D97-AF65-F5344CB8AC3E}">
        <p14:creationId xmlns:p14="http://schemas.microsoft.com/office/powerpoint/2010/main" val="62697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Page Headline_1">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4A0F610-4BAB-4F6A-9F11-F3DABC2FADE1}"/>
              </a:ext>
            </a:extLst>
          </p:cNvPr>
          <p:cNvGrpSpPr/>
          <p:nvPr/>
        </p:nvGrpSpPr>
        <p:grpSpPr>
          <a:xfrm>
            <a:off x="515738" y="305620"/>
            <a:ext cx="1328890" cy="203930"/>
            <a:chOff x="818157" y="305620"/>
            <a:chExt cx="1328890" cy="203930"/>
          </a:xfrm>
        </p:grpSpPr>
        <p:sp>
          <p:nvSpPr>
            <p:cNvPr id="39" name="TextBox 38">
              <a:extLst>
                <a:ext uri="{FF2B5EF4-FFF2-40B4-BE49-F238E27FC236}">
                  <a16:creationId xmlns:a16="http://schemas.microsoft.com/office/drawing/2014/main" id="{21A6EC00-2A73-4CD1-9F6C-B8B407E58C73}"/>
                </a:ext>
              </a:extLst>
            </p:cNvPr>
            <p:cNvSpPr txBox="1"/>
            <p:nvPr userDrawn="1"/>
          </p:nvSpPr>
          <p:spPr>
            <a:xfrm>
              <a:off x="818157" y="305620"/>
              <a:ext cx="1328890" cy="200055"/>
            </a:xfrm>
            <a:prstGeom prst="rect">
              <a:avLst/>
            </a:prstGeom>
            <a:noFill/>
          </p:spPr>
          <p:txBody>
            <a:bodyPr wrap="none" rtlCol="0">
              <a:spAutoFit/>
            </a:bodyPr>
            <a:lstStyle/>
            <a:p>
              <a:r>
                <a:rPr lang="en-US" sz="700" strike="noStrike" spc="20" baseline="0" dirty="0">
                  <a:solidFill>
                    <a:schemeClr val="tx2">
                      <a:lumMod val="60000"/>
                      <a:lumOff val="40000"/>
                    </a:schemeClr>
                  </a:solidFill>
                </a:rPr>
                <a:t>GRAY, GRAY &amp; GRAY, LLP</a:t>
              </a:r>
            </a:p>
          </p:txBody>
        </p:sp>
        <p:cxnSp>
          <p:nvCxnSpPr>
            <p:cNvPr id="40" name="Straight Connector 39">
              <a:extLst>
                <a:ext uri="{FF2B5EF4-FFF2-40B4-BE49-F238E27FC236}">
                  <a16:creationId xmlns:a16="http://schemas.microsoft.com/office/drawing/2014/main" id="{8469E607-82A7-40AA-A33A-B6C7B7DEC7EE}"/>
                </a:ext>
              </a:extLst>
            </p:cNvPr>
            <p:cNvCxnSpPr/>
            <p:nvPr userDrawn="1"/>
          </p:nvCxnSpPr>
          <p:spPr>
            <a:xfrm flipH="1">
              <a:off x="914399" y="509550"/>
              <a:ext cx="736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C43E4CB-2574-486B-984F-C09A93A8A2E4}"/>
              </a:ext>
            </a:extLst>
          </p:cNvPr>
          <p:cNvSpPr>
            <a:spLocks noGrp="1"/>
          </p:cNvSpPr>
          <p:nvPr>
            <p:ph type="title"/>
          </p:nvPr>
        </p:nvSpPr>
        <p:spPr>
          <a:xfrm>
            <a:off x="594360" y="1613882"/>
            <a:ext cx="4059936" cy="1441471"/>
          </a:xfrm>
        </p:spPr>
        <p:txBody>
          <a:bodyPr lIns="0" tIns="0" rIns="0" bIns="0" anchor="b" anchorCtr="0">
            <a:noAutofit/>
          </a:bodyPr>
          <a:lstStyle>
            <a:lvl1pPr>
              <a:defRPr>
                <a:solidFill>
                  <a:schemeClr val="bg2"/>
                </a:solidFill>
              </a:defRPr>
            </a:lvl1pPr>
          </a:lstStyle>
          <a:p>
            <a:endParaRPr lang="en-US" dirty="0"/>
          </a:p>
        </p:txBody>
      </p:sp>
      <p:sp>
        <p:nvSpPr>
          <p:cNvPr id="20" name="Text Placeholder 19">
            <a:extLst>
              <a:ext uri="{FF2B5EF4-FFF2-40B4-BE49-F238E27FC236}">
                <a16:creationId xmlns:a16="http://schemas.microsoft.com/office/drawing/2014/main" id="{23445331-30C3-4C6D-80CF-AAA39A2D1D19}"/>
              </a:ext>
            </a:extLst>
          </p:cNvPr>
          <p:cNvSpPr>
            <a:spLocks noGrp="1"/>
          </p:cNvSpPr>
          <p:nvPr>
            <p:ph type="body" sz="quarter" idx="10"/>
          </p:nvPr>
        </p:nvSpPr>
        <p:spPr>
          <a:xfrm>
            <a:off x="594360" y="3285541"/>
            <a:ext cx="4059936" cy="403225"/>
          </a:xfrm>
        </p:spPr>
        <p:txBody>
          <a:bodyPr lIns="0" tIns="0" rIns="0" bIns="0">
            <a:noAutofit/>
          </a:bodyPr>
          <a:lstStyle>
            <a:lvl1pPr marL="0" indent="0">
              <a:buNone/>
              <a:defRPr sz="1800" cap="all" baseline="0">
                <a:solidFill>
                  <a:schemeClr val="tx2"/>
                </a:solidFill>
                <a:latin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
        <p:nvSpPr>
          <p:cNvPr id="21" name="Text Placeholder 19">
            <a:extLst>
              <a:ext uri="{FF2B5EF4-FFF2-40B4-BE49-F238E27FC236}">
                <a16:creationId xmlns:a16="http://schemas.microsoft.com/office/drawing/2014/main" id="{DA2F2B50-4252-41A9-BC95-C7299A3ABE20}"/>
              </a:ext>
            </a:extLst>
          </p:cNvPr>
          <p:cNvSpPr>
            <a:spLocks noGrp="1"/>
          </p:cNvSpPr>
          <p:nvPr>
            <p:ph type="body" sz="quarter" idx="11"/>
          </p:nvPr>
        </p:nvSpPr>
        <p:spPr>
          <a:xfrm>
            <a:off x="5175504" y="3285541"/>
            <a:ext cx="6102096" cy="403225"/>
          </a:xfrm>
        </p:spPr>
        <p:txBody>
          <a:bodyPr>
            <a:noAutofit/>
          </a:bodyPr>
          <a:lstStyle>
            <a:lvl1pPr marL="0" indent="0">
              <a:buNone/>
              <a:defRPr sz="1800" cap="all" baseline="0">
                <a:solidFill>
                  <a:schemeClr val="tx2"/>
                </a:solidFill>
                <a:latin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a:t>
            </a:r>
          </a:p>
        </p:txBody>
      </p:sp>
      <p:sp>
        <p:nvSpPr>
          <p:cNvPr id="27" name="Text Placeholder 19">
            <a:extLst>
              <a:ext uri="{FF2B5EF4-FFF2-40B4-BE49-F238E27FC236}">
                <a16:creationId xmlns:a16="http://schemas.microsoft.com/office/drawing/2014/main" id="{A5E26D74-9A8D-4938-9F1C-42212918BD8E}"/>
              </a:ext>
            </a:extLst>
          </p:cNvPr>
          <p:cNvSpPr>
            <a:spLocks noGrp="1"/>
          </p:cNvSpPr>
          <p:nvPr>
            <p:ph type="body" sz="quarter" idx="12" hasCustomPrompt="1"/>
          </p:nvPr>
        </p:nvSpPr>
        <p:spPr>
          <a:xfrm>
            <a:off x="594360" y="3670970"/>
            <a:ext cx="4059936" cy="403225"/>
          </a:xfrm>
        </p:spPr>
        <p:txBody>
          <a:bodyPr lIns="0" tIns="0" rIns="0" bIns="0">
            <a:noAutofit/>
          </a:bodyPr>
          <a:lstStyle>
            <a:lvl1pPr marL="0" indent="0">
              <a:lnSpc>
                <a:spcPct val="120000"/>
              </a:lnSpc>
              <a:spcBef>
                <a:spcPts val="0"/>
              </a:spcBef>
              <a:buNone/>
              <a:defRPr sz="1200" cap="none" baseline="0">
                <a:solidFill>
                  <a:schemeClr val="tx2"/>
                </a:solidFill>
                <a:latin typeface="+mn-lt"/>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dirty="0" err="1"/>
              <a:t>textjas</a:t>
            </a:r>
            <a:r>
              <a:rPr lang="en-US" dirty="0"/>
              <a:t> </a:t>
            </a:r>
            <a:r>
              <a:rPr lang="en-US" dirty="0" err="1"/>
              <a:t>dfjasdfkasdfs</a:t>
            </a:r>
            <a:r>
              <a:rPr lang="en-US" dirty="0"/>
              <a:t> </a:t>
            </a:r>
            <a:r>
              <a:rPr lang="en-US" dirty="0" err="1"/>
              <a:t>d;afasdf</a:t>
            </a:r>
            <a:r>
              <a:rPr lang="en-US" dirty="0"/>
              <a:t> </a:t>
            </a:r>
            <a:r>
              <a:rPr lang="en-US" dirty="0" err="1"/>
              <a:t>kjsa</a:t>
            </a:r>
            <a:r>
              <a:rPr lang="en-US" dirty="0"/>
              <a:t> </a:t>
            </a:r>
            <a:r>
              <a:rPr lang="en-US" dirty="0" err="1"/>
              <a:t>d;fjs;d</a:t>
            </a:r>
            <a:r>
              <a:rPr lang="en-US" dirty="0"/>
              <a:t> </a:t>
            </a:r>
            <a:r>
              <a:rPr lang="en-US" dirty="0" err="1"/>
              <a:t>fsdf;asdjfsakdfjsa;dl</a:t>
            </a:r>
            <a:endParaRPr lang="en-US" dirty="0"/>
          </a:p>
        </p:txBody>
      </p:sp>
      <p:sp>
        <p:nvSpPr>
          <p:cNvPr id="28" name="Text Placeholder 19">
            <a:extLst>
              <a:ext uri="{FF2B5EF4-FFF2-40B4-BE49-F238E27FC236}">
                <a16:creationId xmlns:a16="http://schemas.microsoft.com/office/drawing/2014/main" id="{6DB4A08A-7E8E-436F-9780-5F113E899E8F}"/>
              </a:ext>
            </a:extLst>
          </p:cNvPr>
          <p:cNvSpPr>
            <a:spLocks noGrp="1"/>
          </p:cNvSpPr>
          <p:nvPr>
            <p:ph type="body" sz="quarter" idx="13" hasCustomPrompt="1"/>
          </p:nvPr>
        </p:nvSpPr>
        <p:spPr>
          <a:xfrm>
            <a:off x="5175504" y="3670970"/>
            <a:ext cx="6102096" cy="403225"/>
          </a:xfrm>
        </p:spPr>
        <p:txBody>
          <a:bodyPr>
            <a:noAutofit/>
          </a:bodyPr>
          <a:lstStyle>
            <a:lvl1pPr marL="0" indent="0">
              <a:lnSpc>
                <a:spcPct val="120000"/>
              </a:lnSpc>
              <a:spcBef>
                <a:spcPts val="0"/>
              </a:spcBef>
              <a:buNone/>
              <a:defRPr sz="1200" cap="none" baseline="0">
                <a:solidFill>
                  <a:schemeClr val="tx2"/>
                </a:solidFill>
                <a:latin typeface="+mn-lt"/>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a:t>
            </a:r>
            <a:r>
              <a:rPr lang="en-US" dirty="0" err="1"/>
              <a:t>textjas</a:t>
            </a:r>
            <a:r>
              <a:rPr lang="en-US" dirty="0"/>
              <a:t> </a:t>
            </a:r>
            <a:r>
              <a:rPr lang="en-US" dirty="0" err="1"/>
              <a:t>dfjasdfkasdfs</a:t>
            </a:r>
            <a:r>
              <a:rPr lang="en-US" dirty="0"/>
              <a:t> </a:t>
            </a:r>
            <a:r>
              <a:rPr lang="en-US" dirty="0" err="1"/>
              <a:t>d;afasdf</a:t>
            </a:r>
            <a:r>
              <a:rPr lang="en-US" dirty="0"/>
              <a:t> </a:t>
            </a:r>
            <a:r>
              <a:rPr lang="en-US" dirty="0" err="1"/>
              <a:t>kjsa</a:t>
            </a:r>
            <a:r>
              <a:rPr lang="en-US" dirty="0"/>
              <a:t> </a:t>
            </a:r>
            <a:r>
              <a:rPr lang="en-US" dirty="0" err="1"/>
              <a:t>d;fjs;d</a:t>
            </a:r>
            <a:r>
              <a:rPr lang="en-US" dirty="0"/>
              <a:t> </a:t>
            </a:r>
            <a:r>
              <a:rPr lang="en-US" dirty="0" err="1"/>
              <a:t>fsdf;asdjfsakdfjsa;dl</a:t>
            </a:r>
            <a:endParaRPr lang="en-US" dirty="0"/>
          </a:p>
        </p:txBody>
      </p:sp>
      <p:pic>
        <p:nvPicPr>
          <p:cNvPr id="10" name="Picture 9">
            <a:extLst>
              <a:ext uri="{FF2B5EF4-FFF2-40B4-BE49-F238E27FC236}">
                <a16:creationId xmlns:a16="http://schemas.microsoft.com/office/drawing/2014/main" id="{A1241E4D-71D0-41CA-9891-A1DC098F26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1749" t="35238" r="40245" b="33991"/>
          <a:stretch/>
        </p:blipFill>
        <p:spPr>
          <a:xfrm>
            <a:off x="11069477" y="170609"/>
            <a:ext cx="856344" cy="1129385"/>
          </a:xfrm>
          <a:prstGeom prst="rect">
            <a:avLst/>
          </a:prstGeom>
        </p:spPr>
      </p:pic>
    </p:spTree>
    <p:extLst>
      <p:ext uri="{BB962C8B-B14F-4D97-AF65-F5344CB8AC3E}">
        <p14:creationId xmlns:p14="http://schemas.microsoft.com/office/powerpoint/2010/main" val="235810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Headline_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91EAB1-055A-40C2-8743-BE8869ECD57D}"/>
              </a:ext>
            </a:extLst>
          </p:cNvPr>
          <p:cNvSpPr/>
          <p:nvPr/>
        </p:nvSpPr>
        <p:spPr>
          <a:xfrm>
            <a:off x="1" y="0"/>
            <a:ext cx="3932756"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23445331-30C3-4C6D-80CF-AAA39A2D1D19}"/>
              </a:ext>
            </a:extLst>
          </p:cNvPr>
          <p:cNvSpPr>
            <a:spLocks noGrp="1"/>
          </p:cNvSpPr>
          <p:nvPr>
            <p:ph type="body" sz="quarter" idx="10"/>
          </p:nvPr>
        </p:nvSpPr>
        <p:spPr>
          <a:xfrm>
            <a:off x="594361" y="4051172"/>
            <a:ext cx="3300210" cy="403225"/>
          </a:xfrm>
        </p:spPr>
        <p:txBody>
          <a:bodyPr lIns="0" tIns="0" rIns="0" bIns="0">
            <a:noAutofit/>
          </a:bodyPr>
          <a:lstStyle>
            <a:lvl1pPr marL="0" indent="0">
              <a:buNone/>
              <a:defRPr sz="1800" cap="all" baseline="0">
                <a:solidFill>
                  <a:schemeClr val="tx2"/>
                </a:solidFill>
                <a:latin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27" name="Text Placeholder 19">
            <a:extLst>
              <a:ext uri="{FF2B5EF4-FFF2-40B4-BE49-F238E27FC236}">
                <a16:creationId xmlns:a16="http://schemas.microsoft.com/office/drawing/2014/main" id="{A5E26D74-9A8D-4938-9F1C-42212918BD8E}"/>
              </a:ext>
            </a:extLst>
          </p:cNvPr>
          <p:cNvSpPr>
            <a:spLocks noGrp="1"/>
          </p:cNvSpPr>
          <p:nvPr>
            <p:ph type="body" sz="quarter" idx="12"/>
          </p:nvPr>
        </p:nvSpPr>
        <p:spPr>
          <a:xfrm>
            <a:off x="594361" y="4436601"/>
            <a:ext cx="2428757" cy="403225"/>
          </a:xfrm>
        </p:spPr>
        <p:txBody>
          <a:bodyPr lIns="0" tIns="0" rIns="0" bIns="0">
            <a:noAutofit/>
          </a:bodyPr>
          <a:lstStyle>
            <a:lvl1pPr marL="0" indent="0">
              <a:lnSpc>
                <a:spcPct val="120000"/>
              </a:lnSpc>
              <a:spcBef>
                <a:spcPts val="0"/>
              </a:spcBef>
              <a:buNone/>
              <a:defRPr sz="1200" cap="none" baseline="0">
                <a:solidFill>
                  <a:schemeClr val="tx2"/>
                </a:solidFill>
                <a:latin typeface="+mn-lt"/>
                <a:ea typeface="Lato Light" panose="020F0502020204030203" pitchFamily="34" charset="0"/>
                <a:cs typeface="Lato Light"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2" name="Title 1">
            <a:extLst>
              <a:ext uri="{FF2B5EF4-FFF2-40B4-BE49-F238E27FC236}">
                <a16:creationId xmlns:a16="http://schemas.microsoft.com/office/drawing/2014/main" id="{A16E1E43-E352-4B66-96A7-BC36AC946BD9}"/>
              </a:ext>
            </a:extLst>
          </p:cNvPr>
          <p:cNvSpPr>
            <a:spLocks noGrp="1"/>
          </p:cNvSpPr>
          <p:nvPr>
            <p:ph type="title"/>
          </p:nvPr>
        </p:nvSpPr>
        <p:spPr>
          <a:xfrm>
            <a:off x="594360" y="2418746"/>
            <a:ext cx="3299616" cy="1441471"/>
          </a:xfrm>
        </p:spPr>
        <p:txBody>
          <a:bodyPr lIns="0" tIns="0" rIns="0" bIns="0" anchor="b" anchorCtr="0">
            <a:noAutofit/>
          </a:bodyPr>
          <a:lstStyle>
            <a:lvl1pPr>
              <a:lnSpc>
                <a:spcPct val="110000"/>
              </a:lnSpc>
              <a:defRPr>
                <a:solidFill>
                  <a:schemeClr val="bg2"/>
                </a:solidFill>
              </a:defRPr>
            </a:lvl1pPr>
          </a:lstStyle>
          <a:p>
            <a:endParaRPr lang="en-US" dirty="0"/>
          </a:p>
        </p:txBody>
      </p:sp>
      <p:grpSp>
        <p:nvGrpSpPr>
          <p:cNvPr id="22" name="Group 21">
            <a:extLst>
              <a:ext uri="{FF2B5EF4-FFF2-40B4-BE49-F238E27FC236}">
                <a16:creationId xmlns:a16="http://schemas.microsoft.com/office/drawing/2014/main" id="{CD67BD11-4131-40E5-9979-8E588B9DB0AF}"/>
              </a:ext>
            </a:extLst>
          </p:cNvPr>
          <p:cNvGrpSpPr/>
          <p:nvPr/>
        </p:nvGrpSpPr>
        <p:grpSpPr>
          <a:xfrm>
            <a:off x="515738" y="305620"/>
            <a:ext cx="1328890" cy="203930"/>
            <a:chOff x="818157" y="305620"/>
            <a:chExt cx="1328890" cy="203930"/>
          </a:xfrm>
        </p:grpSpPr>
        <p:sp>
          <p:nvSpPr>
            <p:cNvPr id="23" name="TextBox 22">
              <a:extLst>
                <a:ext uri="{FF2B5EF4-FFF2-40B4-BE49-F238E27FC236}">
                  <a16:creationId xmlns:a16="http://schemas.microsoft.com/office/drawing/2014/main" id="{8BD35525-07C7-4B6A-BB80-7D502195BAF2}"/>
                </a:ext>
              </a:extLst>
            </p:cNvPr>
            <p:cNvSpPr txBox="1"/>
            <p:nvPr userDrawn="1"/>
          </p:nvSpPr>
          <p:spPr>
            <a:xfrm>
              <a:off x="818157" y="305620"/>
              <a:ext cx="1328890" cy="200055"/>
            </a:xfrm>
            <a:prstGeom prst="rect">
              <a:avLst/>
            </a:prstGeom>
            <a:noFill/>
          </p:spPr>
          <p:txBody>
            <a:bodyPr wrap="none" rtlCol="0">
              <a:spAutoFit/>
            </a:bodyPr>
            <a:lstStyle/>
            <a:p>
              <a:r>
                <a:rPr lang="en-US" sz="700" strike="noStrike" spc="20" baseline="0" dirty="0">
                  <a:solidFill>
                    <a:schemeClr val="tx2">
                      <a:lumMod val="60000"/>
                      <a:lumOff val="40000"/>
                    </a:schemeClr>
                  </a:solidFill>
                </a:rPr>
                <a:t>GRAY, GRAY &amp; GRAY, LLP</a:t>
              </a:r>
            </a:p>
          </p:txBody>
        </p:sp>
        <p:cxnSp>
          <p:nvCxnSpPr>
            <p:cNvPr id="24" name="Straight Connector 23">
              <a:extLst>
                <a:ext uri="{FF2B5EF4-FFF2-40B4-BE49-F238E27FC236}">
                  <a16:creationId xmlns:a16="http://schemas.microsoft.com/office/drawing/2014/main" id="{10100CED-A3C9-49C2-A8DA-96361FB7C0E4}"/>
                </a:ext>
              </a:extLst>
            </p:cNvPr>
            <p:cNvCxnSpPr/>
            <p:nvPr userDrawn="1"/>
          </p:nvCxnSpPr>
          <p:spPr>
            <a:xfrm flipH="1">
              <a:off x="914399" y="509550"/>
              <a:ext cx="736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a:extLst>
              <a:ext uri="{FF2B5EF4-FFF2-40B4-BE49-F238E27FC236}">
                <a16:creationId xmlns:a16="http://schemas.microsoft.com/office/drawing/2014/main" id="{C5C6BEDB-D703-46D9-91AA-1BDA82E734D8}"/>
              </a:ext>
            </a:extLst>
          </p:cNvPr>
          <p:cNvSpPr>
            <a:spLocks noGrp="1"/>
          </p:cNvSpPr>
          <p:nvPr>
            <p:ph idx="1"/>
          </p:nvPr>
        </p:nvSpPr>
        <p:spPr>
          <a:xfrm>
            <a:off x="5183188" y="992187"/>
            <a:ext cx="617220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Enter text or an image to fill the white space in this section</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051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4A0F610-4BAB-4F6A-9F11-F3DABC2FADE1}"/>
              </a:ext>
            </a:extLst>
          </p:cNvPr>
          <p:cNvGrpSpPr/>
          <p:nvPr/>
        </p:nvGrpSpPr>
        <p:grpSpPr>
          <a:xfrm>
            <a:off x="515738" y="305620"/>
            <a:ext cx="1328890" cy="203930"/>
            <a:chOff x="818157" y="305620"/>
            <a:chExt cx="1328890" cy="203930"/>
          </a:xfrm>
        </p:grpSpPr>
        <p:sp>
          <p:nvSpPr>
            <p:cNvPr id="39" name="TextBox 38">
              <a:extLst>
                <a:ext uri="{FF2B5EF4-FFF2-40B4-BE49-F238E27FC236}">
                  <a16:creationId xmlns:a16="http://schemas.microsoft.com/office/drawing/2014/main" id="{21A6EC00-2A73-4CD1-9F6C-B8B407E58C73}"/>
                </a:ext>
              </a:extLst>
            </p:cNvPr>
            <p:cNvSpPr txBox="1"/>
            <p:nvPr userDrawn="1"/>
          </p:nvSpPr>
          <p:spPr>
            <a:xfrm>
              <a:off x="818157" y="305620"/>
              <a:ext cx="1328890" cy="200055"/>
            </a:xfrm>
            <a:prstGeom prst="rect">
              <a:avLst/>
            </a:prstGeom>
            <a:noFill/>
          </p:spPr>
          <p:txBody>
            <a:bodyPr wrap="none" rtlCol="0">
              <a:spAutoFit/>
            </a:bodyPr>
            <a:lstStyle/>
            <a:p>
              <a:r>
                <a:rPr lang="en-US" sz="700" strike="noStrike" spc="20" baseline="0" dirty="0">
                  <a:solidFill>
                    <a:schemeClr val="tx2">
                      <a:lumMod val="60000"/>
                      <a:lumOff val="40000"/>
                    </a:schemeClr>
                  </a:solidFill>
                </a:rPr>
                <a:t>GRAY, GRAY &amp; GRAY, LLP</a:t>
              </a:r>
            </a:p>
          </p:txBody>
        </p:sp>
        <p:cxnSp>
          <p:nvCxnSpPr>
            <p:cNvPr id="40" name="Straight Connector 39">
              <a:extLst>
                <a:ext uri="{FF2B5EF4-FFF2-40B4-BE49-F238E27FC236}">
                  <a16:creationId xmlns:a16="http://schemas.microsoft.com/office/drawing/2014/main" id="{8469E607-82A7-40AA-A33A-B6C7B7DEC7EE}"/>
                </a:ext>
              </a:extLst>
            </p:cNvPr>
            <p:cNvCxnSpPr/>
            <p:nvPr userDrawn="1"/>
          </p:nvCxnSpPr>
          <p:spPr>
            <a:xfrm flipH="1">
              <a:off x="914399" y="509550"/>
              <a:ext cx="7369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D22B245-7C0D-4BED-8A56-76ED960D17A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Tree>
    <p:extLst>
      <p:ext uri="{BB962C8B-B14F-4D97-AF65-F5344CB8AC3E}">
        <p14:creationId xmlns:p14="http://schemas.microsoft.com/office/powerpoint/2010/main" val="352983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7B5B-27AB-4DB6-B246-800AA2CA4FD9}"/>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25BFC36-6CED-40FA-AE09-DDE6F3E82D5B}"/>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34833CE-6A3D-41E1-8955-B7C2CA14B650}"/>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E0B1C27-B21C-44FD-9262-4E5A6CE51B94}"/>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6" name="Footer Placeholder 5">
            <a:extLst>
              <a:ext uri="{FF2B5EF4-FFF2-40B4-BE49-F238E27FC236}">
                <a16:creationId xmlns:a16="http://schemas.microsoft.com/office/drawing/2014/main" id="{004EC8B1-99E9-460A-B430-112B195D386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49BA713-99E9-414B-9EB1-97FCF222798A}"/>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pic>
        <p:nvPicPr>
          <p:cNvPr id="8" name="Picture 7">
            <a:extLst>
              <a:ext uri="{FF2B5EF4-FFF2-40B4-BE49-F238E27FC236}">
                <a16:creationId xmlns:a16="http://schemas.microsoft.com/office/drawing/2014/main" id="{90FF32AD-C4A5-4CED-8ADF-57CE3B345F4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Tree>
    <p:extLst>
      <p:ext uri="{BB962C8B-B14F-4D97-AF65-F5344CB8AC3E}">
        <p14:creationId xmlns:p14="http://schemas.microsoft.com/office/powerpoint/2010/main" val="330329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4CC5-5236-4A8E-8C69-3A358D311D34}"/>
              </a:ext>
            </a:extLst>
          </p:cNvPr>
          <p:cNvSpPr>
            <a:spLocks noGrp="1"/>
          </p:cNvSpPr>
          <p:nvPr>
            <p:ph type="title"/>
          </p:nvPr>
        </p:nvSpPr>
        <p:spPr>
          <a:xfrm>
            <a:off x="839788" y="365125"/>
            <a:ext cx="10515600" cy="1325563"/>
          </a:xfrm>
        </p:spPr>
        <p:txBody>
          <a:bodyPr/>
          <a:lstStyle>
            <a:lvl1pPr>
              <a:defRPr>
                <a:solidFill>
                  <a:schemeClr val="bg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1FBFE83-4C9D-46F4-B951-D389E9BAC541}"/>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1B4A49-BAC2-4CE5-B518-290F14F0DBF3}"/>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9625928-83AA-4738-9D4D-653AC5F1FCC1}"/>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C9ECB9F-5ACF-459A-B211-F7DE82DF2C84}"/>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58D9C32-C182-42A3-B1E4-5019AF8C9E8D}"/>
              </a:ext>
            </a:extLst>
          </p:cNvPr>
          <p:cNvSpPr>
            <a:spLocks noGrp="1"/>
          </p:cNvSpPr>
          <p:nvPr>
            <p:ph type="dt" sz="half" idx="10"/>
          </p:nvPr>
        </p:nvSpPr>
        <p:spPr>
          <a:xfrm>
            <a:off x="838200" y="6356350"/>
            <a:ext cx="2743200" cy="365125"/>
          </a:xfrm>
          <a:prstGeom prst="rect">
            <a:avLst/>
          </a:prstGeom>
        </p:spPr>
        <p:txBody>
          <a:bodyPr/>
          <a:lstStyle/>
          <a:p>
            <a:fld id="{E36AD159-82BA-45C7-BECA-441541E6A4CE}" type="datetimeFigureOut">
              <a:rPr lang="en-US" smtClean="0"/>
              <a:t>2/3/2021</a:t>
            </a:fld>
            <a:endParaRPr lang="en-US" dirty="0"/>
          </a:p>
        </p:txBody>
      </p:sp>
      <p:sp>
        <p:nvSpPr>
          <p:cNvPr id="8" name="Footer Placeholder 7">
            <a:extLst>
              <a:ext uri="{FF2B5EF4-FFF2-40B4-BE49-F238E27FC236}">
                <a16:creationId xmlns:a16="http://schemas.microsoft.com/office/drawing/2014/main" id="{E9A75774-9E78-4F20-A0C7-7184D6DDC4E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8BAFB1C-D8A7-405F-AEBF-A68F8FCF9FB8}"/>
              </a:ext>
            </a:extLst>
          </p:cNvPr>
          <p:cNvSpPr>
            <a:spLocks noGrp="1"/>
          </p:cNvSpPr>
          <p:nvPr>
            <p:ph type="sldNum" sz="quarter" idx="12"/>
          </p:nvPr>
        </p:nvSpPr>
        <p:spPr>
          <a:xfrm>
            <a:off x="8610600" y="6356350"/>
            <a:ext cx="2743200" cy="365125"/>
          </a:xfrm>
          <a:prstGeom prst="rect">
            <a:avLst/>
          </a:prstGeom>
        </p:spPr>
        <p:txBody>
          <a:bodyPr/>
          <a:lstStyle/>
          <a:p>
            <a:fld id="{8C9FD82D-7118-465F-9EA2-F1D8BCA2AFA8}" type="slidenum">
              <a:rPr lang="en-US" smtClean="0"/>
              <a:t>‹#›</a:t>
            </a:fld>
            <a:endParaRPr lang="en-US" dirty="0"/>
          </a:p>
        </p:txBody>
      </p:sp>
      <p:pic>
        <p:nvPicPr>
          <p:cNvPr id="10" name="Picture 9">
            <a:extLst>
              <a:ext uri="{FF2B5EF4-FFF2-40B4-BE49-F238E27FC236}">
                <a16:creationId xmlns:a16="http://schemas.microsoft.com/office/drawing/2014/main" id="{E97C604F-BF79-4062-9928-ED97F45EFD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1749" t="35238" r="40245" b="33991"/>
          <a:stretch/>
        </p:blipFill>
        <p:spPr>
          <a:xfrm>
            <a:off x="11151848" y="245423"/>
            <a:ext cx="856344" cy="1129385"/>
          </a:xfrm>
          <a:prstGeom prst="rect">
            <a:avLst/>
          </a:prstGeom>
        </p:spPr>
      </p:pic>
    </p:spTree>
    <p:extLst>
      <p:ext uri="{BB962C8B-B14F-4D97-AF65-F5344CB8AC3E}">
        <p14:creationId xmlns:p14="http://schemas.microsoft.com/office/powerpoint/2010/main" val="83031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343B8-E8E0-4768-B1D5-4DF0509EB1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DBF116-1320-4A08-9271-BC8442EAA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C4624DB7-A016-4D20-9863-0481E754B009}"/>
              </a:ext>
            </a:extLst>
          </p:cNvPr>
          <p:cNvSpPr/>
          <p:nvPr/>
        </p:nvSpPr>
        <p:spPr>
          <a:xfrm>
            <a:off x="11245803" y="6550062"/>
            <a:ext cx="946197"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5760" bIns="365760" rtlCol="0" anchor="t" anchorCtr="0">
            <a:spAutoFit/>
          </a:bodyPr>
          <a:lstStyle/>
          <a:p>
            <a:pPr algn="l"/>
            <a:fld id="{8C9FD82D-7118-465F-9EA2-F1D8BCA2AFA8}" type="slidenum">
              <a:rPr lang="en-US" sz="1200" smtClean="0">
                <a:solidFill>
                  <a:schemeClr val="tx2"/>
                </a:solidFill>
                <a:latin typeface="Lato Light" panose="020F0502020204030203" pitchFamily="34" charset="0"/>
                <a:ea typeface="Lato Light" panose="020F0502020204030203" pitchFamily="34" charset="0"/>
                <a:cs typeface="Lato Light" panose="020F0502020204030203" pitchFamily="34" charset="0"/>
              </a:rPr>
              <a:pPr algn="l"/>
              <a:t>‹#›</a:t>
            </a:fld>
            <a:endParaRPr lang="en-US" sz="12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053094289"/>
      </p:ext>
    </p:extLst>
  </p:cSld>
  <p:clrMap bg1="lt1" tx1="dk1" bg2="lt2" tx2="dk2" accent1="accent1" accent2="accent2" accent3="accent3" accent4="accent4" accent5="accent5" accent6="accent6" hlink="hlink" folHlink="folHlink"/>
  <p:sldLayoutIdLst>
    <p:sldLayoutId id="2147483720" r:id="rId1"/>
    <p:sldLayoutId id="2147483731" r:id="rId2"/>
    <p:sldLayoutId id="2147483722" r:id="rId3"/>
    <p:sldLayoutId id="2147483732" r:id="rId4"/>
    <p:sldLayoutId id="2147483721" r:id="rId5"/>
    <p:sldLayoutId id="2147483733" r:id="rId6"/>
    <p:sldLayoutId id="2147483734" r:id="rId7"/>
    <p:sldLayoutId id="2147483723" r:id="rId8"/>
    <p:sldLayoutId id="2147483724" r:id="rId9"/>
    <p:sldLayoutId id="2147483735" r:id="rId10"/>
    <p:sldLayoutId id="2147483726" r:id="rId11"/>
    <p:sldLayoutId id="2147483727" r:id="rId12"/>
    <p:sldLayoutId id="2147483738" r:id="rId13"/>
    <p:sldLayoutId id="2147483739" r:id="rId14"/>
    <p:sldLayoutId id="2147483740" r:id="rId15"/>
    <p:sldLayoutId id="214748377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343B8-E8E0-4768-B1D5-4DF0509EB1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DBF116-1320-4A08-9271-BC8442EAA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C4624DB7-A016-4D20-9863-0481E754B009}"/>
              </a:ext>
            </a:extLst>
          </p:cNvPr>
          <p:cNvSpPr/>
          <p:nvPr userDrawn="1"/>
        </p:nvSpPr>
        <p:spPr>
          <a:xfrm>
            <a:off x="11245803" y="6580806"/>
            <a:ext cx="946197"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5760" bIns="365760" rtlCol="0" anchor="t" anchorCtr="0">
            <a:spAutoFit/>
          </a:bodyPr>
          <a:lstStyle/>
          <a:p>
            <a:pPr algn="l"/>
            <a:fld id="{8C9FD82D-7118-465F-9EA2-F1D8BCA2AFA8}" type="slidenum">
              <a:rPr lang="en-US" sz="1200" smtClean="0">
                <a:solidFill>
                  <a:schemeClr val="tx2"/>
                </a:solidFill>
                <a:latin typeface="Lato Light" panose="020F0502020204030203" pitchFamily="34" charset="0"/>
                <a:ea typeface="Lato Light" panose="020F0502020204030203" pitchFamily="34" charset="0"/>
                <a:cs typeface="Lato Light" panose="020F0502020204030203" pitchFamily="34" charset="0"/>
              </a:rPr>
              <a:pPr algn="l"/>
              <a:t>‹#›</a:t>
            </a:fld>
            <a:endParaRPr lang="en-US" sz="12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22464400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73" r:id="rId13"/>
    <p:sldLayoutId id="2147483754" r:id="rId14"/>
    <p:sldLayoutId id="2147483755" r:id="rId15"/>
    <p:sldLayoutId id="21474837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343B8-E8E0-4768-B1D5-4DF0509EB1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DBF116-1320-4A08-9271-BC8442EAA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C4624DB7-A016-4D20-9863-0481E754B009}"/>
              </a:ext>
            </a:extLst>
          </p:cNvPr>
          <p:cNvSpPr/>
          <p:nvPr userDrawn="1"/>
        </p:nvSpPr>
        <p:spPr>
          <a:xfrm>
            <a:off x="11245803" y="6273225"/>
            <a:ext cx="946197"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5760" bIns="365760" rtlCol="0" anchor="t" anchorCtr="0">
            <a:spAutoFit/>
          </a:bodyPr>
          <a:lstStyle/>
          <a:p>
            <a:pPr algn="l"/>
            <a:fld id="{8C9FD82D-7118-465F-9EA2-F1D8BCA2AFA8}" type="slidenum">
              <a:rPr lang="en-US" sz="1200" smtClean="0">
                <a:solidFill>
                  <a:schemeClr val="tx2"/>
                </a:solidFill>
                <a:latin typeface="Lato Light" panose="020F0502020204030203" pitchFamily="34" charset="0"/>
                <a:ea typeface="Lato Light" panose="020F0502020204030203" pitchFamily="34" charset="0"/>
                <a:cs typeface="Lato Light" panose="020F0502020204030203" pitchFamily="34" charset="0"/>
              </a:rPr>
              <a:pPr algn="l"/>
              <a:t>‹#›</a:t>
            </a:fld>
            <a:endParaRPr lang="en-US" sz="1200"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95370541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8" Type="http://schemas.openxmlformats.org/officeDocument/2006/relationships/hyperlink" Target="https://www.linkedin.com/company/gray-gray-&amp;-gray/" TargetMode="External"/><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blog.gggllp.com" TargetMode="External"/><Relationship Id="rId5" Type="http://schemas.openxmlformats.org/officeDocument/2006/relationships/image" Target="../media/image25.png"/><Relationship Id="rId4" Type="http://schemas.openxmlformats.org/officeDocument/2006/relationships/hyperlink" Target="https://www.facebook.com/gggcpa" TargetMode="External"/><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http://www.irs.gov/"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ABB0-C640-4B90-8FAA-FE3FABC1BD17}"/>
              </a:ext>
            </a:extLst>
          </p:cNvPr>
          <p:cNvSpPr>
            <a:spLocks noGrp="1"/>
          </p:cNvSpPr>
          <p:nvPr>
            <p:ph type="ctrTitle"/>
          </p:nvPr>
        </p:nvSpPr>
        <p:spPr>
          <a:xfrm>
            <a:off x="786384" y="2020922"/>
            <a:ext cx="10718044" cy="2816156"/>
          </a:xfrm>
        </p:spPr>
        <p:txBody>
          <a:bodyPr/>
          <a:lstStyle/>
          <a:p>
            <a:r>
              <a:rPr lang="en-US" sz="6000" dirty="0">
                <a:solidFill>
                  <a:schemeClr val="bg2"/>
                </a:solidFill>
              </a:rPr>
              <a:t>Tax Consideration for Foreigners Living in the USA</a:t>
            </a:r>
          </a:p>
        </p:txBody>
      </p:sp>
      <p:sp>
        <p:nvSpPr>
          <p:cNvPr id="4" name="Subtitle 3">
            <a:extLst>
              <a:ext uri="{FF2B5EF4-FFF2-40B4-BE49-F238E27FC236}">
                <a16:creationId xmlns:a16="http://schemas.microsoft.com/office/drawing/2014/main" id="{91B1F327-6C2C-4AB5-8748-94BEA3668D99}"/>
              </a:ext>
            </a:extLst>
          </p:cNvPr>
          <p:cNvSpPr>
            <a:spLocks noGrp="1"/>
          </p:cNvSpPr>
          <p:nvPr>
            <p:ph type="subTitle" idx="1"/>
          </p:nvPr>
        </p:nvSpPr>
        <p:spPr>
          <a:xfrm>
            <a:off x="811787" y="5155992"/>
            <a:ext cx="10333133" cy="323165"/>
          </a:xfrm>
        </p:spPr>
        <p:txBody>
          <a:bodyPr/>
          <a:lstStyle/>
          <a:p>
            <a:r>
              <a:rPr lang="en-US" sz="1800" i="1" dirty="0"/>
              <a:t>February 3, 2021</a:t>
            </a:r>
          </a:p>
        </p:txBody>
      </p:sp>
      <p:pic>
        <p:nvPicPr>
          <p:cNvPr id="7" name="Picture 3">
            <a:extLst>
              <a:ext uri="{FF2B5EF4-FFF2-40B4-BE49-F238E27FC236}">
                <a16:creationId xmlns:a16="http://schemas.microsoft.com/office/drawing/2014/main" id="{843062EA-0474-45C8-9586-FA1EA8775F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43" y="459185"/>
            <a:ext cx="2039977" cy="77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82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Taxation of Non-Residents</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Clr>
                <a:schemeClr val="bg2"/>
              </a:buClr>
            </a:pPr>
            <a:r>
              <a:rPr lang="en-US" dirty="0">
                <a:cs typeface="Arial"/>
              </a:rPr>
              <a:t>File a 1040NR</a:t>
            </a:r>
          </a:p>
          <a:p>
            <a:pPr marL="457200" indent="-457200">
              <a:lnSpc>
                <a:spcPct val="120000"/>
              </a:lnSpc>
              <a:spcBef>
                <a:spcPts val="0"/>
              </a:spcBef>
              <a:buClr>
                <a:schemeClr val="bg2"/>
              </a:buClr>
            </a:pPr>
            <a:r>
              <a:rPr lang="en-US" dirty="0">
                <a:cs typeface="Arial"/>
              </a:rPr>
              <a:t>Pay taxes on US source income only</a:t>
            </a:r>
          </a:p>
          <a:p>
            <a:pPr marL="457200" indent="-457200">
              <a:lnSpc>
                <a:spcPct val="120000"/>
              </a:lnSpc>
              <a:spcBef>
                <a:spcPts val="0"/>
              </a:spcBef>
              <a:buClr>
                <a:schemeClr val="bg2"/>
              </a:buClr>
            </a:pPr>
            <a:r>
              <a:rPr lang="en-US" dirty="0">
                <a:cs typeface="Arial"/>
              </a:rPr>
              <a:t>Less deductions and credits than residents</a:t>
            </a:r>
          </a:p>
          <a:p>
            <a:pPr marL="457200" indent="-457200">
              <a:lnSpc>
                <a:spcPct val="120000"/>
              </a:lnSpc>
              <a:spcBef>
                <a:spcPts val="0"/>
              </a:spcBef>
              <a:buClr>
                <a:schemeClr val="bg2"/>
              </a:buClr>
            </a:pPr>
            <a:r>
              <a:rPr lang="en-US" dirty="0">
                <a:cs typeface="Arial"/>
              </a:rPr>
              <a:t>Married Filing Join is generally not available</a:t>
            </a:r>
          </a:p>
          <a:p>
            <a:pPr marL="457200" indent="-457200">
              <a:lnSpc>
                <a:spcPct val="120000"/>
              </a:lnSpc>
              <a:spcBef>
                <a:spcPts val="0"/>
              </a:spcBef>
              <a:buClr>
                <a:schemeClr val="bg2"/>
              </a:buClr>
            </a:pPr>
            <a:r>
              <a:rPr lang="en-US" dirty="0">
                <a:cs typeface="Arial"/>
              </a:rPr>
              <a:t>Taxpayers must itemize deductions (limited)</a:t>
            </a:r>
          </a:p>
          <a:p>
            <a:pPr marL="457200" indent="-457200">
              <a:lnSpc>
                <a:spcPct val="120000"/>
              </a:lnSpc>
              <a:spcBef>
                <a:spcPts val="0"/>
              </a:spcBef>
              <a:buClr>
                <a:schemeClr val="bg2"/>
              </a:buClr>
            </a:pPr>
            <a:r>
              <a:rPr lang="en-US" dirty="0">
                <a:cs typeface="Arial"/>
              </a:rPr>
              <a:t>Income divided in 2 categories:</a:t>
            </a:r>
          </a:p>
          <a:p>
            <a:pPr marL="914400" lvl="1" indent="-457200">
              <a:lnSpc>
                <a:spcPct val="120000"/>
              </a:lnSpc>
              <a:spcBef>
                <a:spcPts val="0"/>
              </a:spcBef>
              <a:buClr>
                <a:schemeClr val="bg2"/>
              </a:buClr>
              <a:buFont typeface="+mj-lt"/>
              <a:buAutoNum type="arabicPeriod"/>
            </a:pPr>
            <a:r>
              <a:rPr lang="en-US" sz="1800" dirty="0">
                <a:cs typeface="Arial"/>
              </a:rPr>
              <a:t>Incomes connected with a trade or a business in the US (taxed at the rates applicable to US citizens)</a:t>
            </a:r>
          </a:p>
          <a:p>
            <a:pPr marL="914400" lvl="1" indent="-457200">
              <a:lnSpc>
                <a:spcPct val="120000"/>
              </a:lnSpc>
              <a:spcBef>
                <a:spcPts val="0"/>
              </a:spcBef>
              <a:buClr>
                <a:schemeClr val="bg2"/>
              </a:buClr>
              <a:buFont typeface="+mj-lt"/>
              <a:buAutoNum type="arabicPeriod"/>
            </a:pPr>
            <a:r>
              <a:rPr lang="en-US" sz="1800" dirty="0">
                <a:cs typeface="Arial"/>
              </a:rPr>
              <a:t>Income not connected with a trade or business (30% tax rate applies)</a:t>
            </a:r>
          </a:p>
          <a:p>
            <a:pPr marL="514350" indent="-514350">
              <a:lnSpc>
                <a:spcPct val="120000"/>
              </a:lnSpc>
              <a:spcBef>
                <a:spcPts val="0"/>
              </a:spcBef>
              <a:buClr>
                <a:schemeClr val="bg2"/>
              </a:buClr>
            </a:pPr>
            <a:endParaRPr lang="en-US" sz="1800" b="1" dirty="0">
              <a:cs typeface="Arial"/>
            </a:endParaRPr>
          </a:p>
        </p:txBody>
      </p:sp>
    </p:spTree>
    <p:extLst>
      <p:ext uri="{BB962C8B-B14F-4D97-AF65-F5344CB8AC3E}">
        <p14:creationId xmlns:p14="http://schemas.microsoft.com/office/powerpoint/2010/main" val="226511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Taxation of Non-Residents</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bg2"/>
              </a:buClr>
              <a:buNone/>
            </a:pPr>
            <a:r>
              <a:rPr lang="en-US" dirty="0">
                <a:solidFill>
                  <a:schemeClr val="bg2"/>
                </a:solidFill>
                <a:cs typeface="Arial"/>
              </a:rPr>
              <a:t>Tax Treaties</a:t>
            </a:r>
          </a:p>
          <a:p>
            <a:pPr marL="457200" indent="-457200">
              <a:lnSpc>
                <a:spcPct val="120000"/>
              </a:lnSpc>
              <a:spcBef>
                <a:spcPts val="0"/>
              </a:spcBef>
              <a:buClr>
                <a:schemeClr val="bg2"/>
              </a:buClr>
            </a:pPr>
            <a:r>
              <a:rPr lang="en-US" sz="2400" dirty="0">
                <a:cs typeface="Arial"/>
              </a:rPr>
              <a:t>Often lower the 30% tax rate </a:t>
            </a:r>
            <a:br>
              <a:rPr lang="en-US" sz="2400" dirty="0">
                <a:cs typeface="Arial"/>
              </a:rPr>
            </a:br>
            <a:r>
              <a:rPr lang="en-US" sz="1800" i="1" dirty="0">
                <a:solidFill>
                  <a:schemeClr val="bg2"/>
                </a:solidFill>
                <a:cs typeface="Arial"/>
              </a:rPr>
              <a:t>(refer to IRS Publication 901-US Tax Treaties)</a:t>
            </a:r>
          </a:p>
          <a:p>
            <a:pPr marL="457200" indent="-457200">
              <a:lnSpc>
                <a:spcPct val="120000"/>
              </a:lnSpc>
              <a:spcBef>
                <a:spcPts val="0"/>
              </a:spcBef>
              <a:buClr>
                <a:schemeClr val="bg2"/>
              </a:buClr>
            </a:pPr>
            <a:r>
              <a:rPr lang="en-US" sz="2400" dirty="0">
                <a:cs typeface="Arial"/>
              </a:rPr>
              <a:t>Allows residents of foreign countries to be taxed at a reduced rate</a:t>
            </a:r>
          </a:p>
          <a:p>
            <a:pPr marL="457200" indent="-457200">
              <a:lnSpc>
                <a:spcPct val="120000"/>
              </a:lnSpc>
              <a:spcBef>
                <a:spcPts val="0"/>
              </a:spcBef>
              <a:buClr>
                <a:schemeClr val="bg2"/>
              </a:buClr>
            </a:pPr>
            <a:r>
              <a:rPr lang="en-US" sz="2400" dirty="0">
                <a:cs typeface="Arial"/>
              </a:rPr>
              <a:t>Allows residents of foreign countries to be exempt from US income tax on certain items of income received from US sources</a:t>
            </a:r>
          </a:p>
          <a:p>
            <a:pPr marL="457200" indent="-457200">
              <a:lnSpc>
                <a:spcPct val="120000"/>
              </a:lnSpc>
              <a:spcBef>
                <a:spcPts val="0"/>
              </a:spcBef>
              <a:buClr>
                <a:schemeClr val="bg2"/>
              </a:buClr>
            </a:pPr>
            <a:r>
              <a:rPr lang="en-US" sz="2400" dirty="0">
                <a:cs typeface="Arial"/>
              </a:rPr>
              <a:t>Treaty provisions are reciprocal</a:t>
            </a:r>
          </a:p>
          <a:p>
            <a:pPr marL="457200" indent="-457200">
              <a:lnSpc>
                <a:spcPct val="120000"/>
              </a:lnSpc>
              <a:spcBef>
                <a:spcPts val="0"/>
              </a:spcBef>
              <a:buClr>
                <a:schemeClr val="bg2"/>
              </a:buClr>
            </a:pPr>
            <a:r>
              <a:rPr lang="en-US" sz="2400" dirty="0">
                <a:cs typeface="Arial"/>
              </a:rPr>
              <a:t>If you are a Non-Resident, be sure to use treaty benefits in your tax planning/strategy</a:t>
            </a:r>
            <a:endParaRPr lang="en-US" sz="1600" dirty="0">
              <a:cs typeface="Arial"/>
            </a:endParaRPr>
          </a:p>
          <a:p>
            <a:pPr marL="514350" indent="-514350">
              <a:lnSpc>
                <a:spcPct val="120000"/>
              </a:lnSpc>
              <a:spcBef>
                <a:spcPts val="0"/>
              </a:spcBef>
              <a:buClr>
                <a:schemeClr val="bg2"/>
              </a:buClr>
            </a:pPr>
            <a:endParaRPr lang="en-US" sz="1800" b="1" dirty="0">
              <a:cs typeface="Arial"/>
            </a:endParaRPr>
          </a:p>
        </p:txBody>
      </p:sp>
    </p:spTree>
    <p:extLst>
      <p:ext uri="{BB962C8B-B14F-4D97-AF65-F5344CB8AC3E}">
        <p14:creationId xmlns:p14="http://schemas.microsoft.com/office/powerpoint/2010/main" val="357664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Tax Identification Numbers</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bg2"/>
              </a:buClr>
              <a:buNone/>
            </a:pPr>
            <a:r>
              <a:rPr lang="en-US" sz="2000" dirty="0">
                <a:solidFill>
                  <a:schemeClr val="bg2"/>
                </a:solidFill>
                <a:cs typeface="Arial"/>
              </a:rPr>
              <a:t>Every individual who files a US tax return or who is a dependent on a US tax return needs an Individual Tax Identification Number (ITIN) or a Social Security Number (SSN).</a:t>
            </a:r>
          </a:p>
          <a:p>
            <a:pPr marL="457200" indent="-457200">
              <a:lnSpc>
                <a:spcPct val="120000"/>
              </a:lnSpc>
              <a:spcBef>
                <a:spcPts val="0"/>
              </a:spcBef>
              <a:buClr>
                <a:schemeClr val="bg2"/>
              </a:buClr>
            </a:pPr>
            <a:r>
              <a:rPr lang="en-US" sz="2000" dirty="0">
                <a:cs typeface="Arial"/>
              </a:rPr>
              <a:t>To obtain an ITIN, you must file a FORM W-7 (enclosed in this packet) with your tax return</a:t>
            </a:r>
          </a:p>
          <a:p>
            <a:pPr marL="914400" lvl="1" indent="-457200">
              <a:lnSpc>
                <a:spcPct val="120000"/>
              </a:lnSpc>
              <a:spcBef>
                <a:spcPts val="0"/>
              </a:spcBef>
              <a:buClr>
                <a:schemeClr val="bg2"/>
              </a:buClr>
            </a:pPr>
            <a:r>
              <a:rPr lang="en-US" sz="1800" dirty="0">
                <a:cs typeface="Arial"/>
              </a:rPr>
              <a:t>IRS wants proof of tax filing prior to issuing ITINs</a:t>
            </a:r>
          </a:p>
          <a:p>
            <a:pPr marL="914400" lvl="1" indent="-457200">
              <a:lnSpc>
                <a:spcPct val="120000"/>
              </a:lnSpc>
              <a:spcBef>
                <a:spcPts val="0"/>
              </a:spcBef>
              <a:buClr>
                <a:schemeClr val="bg2"/>
              </a:buClr>
            </a:pPr>
            <a:r>
              <a:rPr lang="en-US" sz="1800" dirty="0">
                <a:cs typeface="Arial"/>
              </a:rPr>
              <a:t>IRS states they will not alert immigration for ITIN applicants who are unlawfully in the US</a:t>
            </a:r>
            <a:br>
              <a:rPr lang="en-US" sz="1800" dirty="0">
                <a:cs typeface="Arial"/>
              </a:rPr>
            </a:br>
            <a:r>
              <a:rPr lang="en-US" sz="1800" dirty="0">
                <a:cs typeface="Arial"/>
              </a:rPr>
              <a:t>Allows residents of foreign countries to be taxed at a reduced rate</a:t>
            </a:r>
          </a:p>
          <a:p>
            <a:pPr marL="457200" indent="-457200">
              <a:lnSpc>
                <a:spcPct val="120000"/>
              </a:lnSpc>
              <a:spcBef>
                <a:spcPts val="0"/>
              </a:spcBef>
              <a:buClr>
                <a:schemeClr val="bg2"/>
              </a:buClr>
            </a:pPr>
            <a:r>
              <a:rPr lang="en-US" sz="2000" dirty="0">
                <a:cs typeface="Arial"/>
              </a:rPr>
              <a:t>If you are being sponsored to work in the US, your employer will obtain the ITIN/Social Security Number</a:t>
            </a:r>
          </a:p>
          <a:p>
            <a:pPr marL="457200" indent="-457200">
              <a:lnSpc>
                <a:spcPct val="120000"/>
              </a:lnSpc>
              <a:spcBef>
                <a:spcPts val="0"/>
              </a:spcBef>
              <a:buClr>
                <a:schemeClr val="bg2"/>
              </a:buClr>
            </a:pPr>
            <a:r>
              <a:rPr lang="en-US" sz="2000" dirty="0">
                <a:cs typeface="Arial"/>
              </a:rPr>
              <a:t>ITINs are only used for tax reporting and serve no other purpose</a:t>
            </a:r>
          </a:p>
          <a:p>
            <a:pPr marL="457200" indent="-457200">
              <a:lnSpc>
                <a:spcPct val="120000"/>
              </a:lnSpc>
              <a:spcBef>
                <a:spcPts val="0"/>
              </a:spcBef>
              <a:buClr>
                <a:schemeClr val="bg2"/>
              </a:buClr>
            </a:pPr>
            <a:r>
              <a:rPr lang="en-US" sz="2000" dirty="0">
                <a:cs typeface="Arial"/>
              </a:rPr>
              <a:t>ITINs do not give you authorization to work in the US</a:t>
            </a:r>
          </a:p>
          <a:p>
            <a:pPr marL="457200" indent="-457200">
              <a:lnSpc>
                <a:spcPct val="120000"/>
              </a:lnSpc>
              <a:spcBef>
                <a:spcPts val="0"/>
              </a:spcBef>
              <a:buClr>
                <a:schemeClr val="bg2"/>
              </a:buClr>
            </a:pPr>
            <a:r>
              <a:rPr lang="en-US" sz="2000" dirty="0">
                <a:cs typeface="Arial"/>
              </a:rPr>
              <a:t>ITINs expire after 5 years (effective 1/1/13)</a:t>
            </a:r>
          </a:p>
          <a:p>
            <a:pPr marL="514350" indent="-514350">
              <a:lnSpc>
                <a:spcPct val="120000"/>
              </a:lnSpc>
              <a:spcBef>
                <a:spcPts val="0"/>
              </a:spcBef>
              <a:buClr>
                <a:schemeClr val="bg2"/>
              </a:buClr>
            </a:pPr>
            <a:endParaRPr lang="en-US" sz="1800" b="1" dirty="0">
              <a:cs typeface="Arial"/>
            </a:endParaRPr>
          </a:p>
        </p:txBody>
      </p:sp>
    </p:spTree>
    <p:extLst>
      <p:ext uri="{BB962C8B-B14F-4D97-AF65-F5344CB8AC3E}">
        <p14:creationId xmlns:p14="http://schemas.microsoft.com/office/powerpoint/2010/main" val="226167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Taxation of Aliens </a:t>
            </a:r>
            <a:r>
              <a:rPr lang="en-US" sz="2000" dirty="0"/>
              <a:t>(exceptions to Substantial Presence Test)</a:t>
            </a:r>
            <a:endParaRPr lang="en-US" dirty="0"/>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bg2"/>
              </a:buClr>
              <a:buNone/>
            </a:pPr>
            <a:r>
              <a:rPr lang="en-US" sz="2000" dirty="0">
                <a:solidFill>
                  <a:schemeClr val="bg2"/>
                </a:solidFill>
                <a:cs typeface="Arial"/>
              </a:rPr>
              <a:t>Individuals Exempt from US Taxation:</a:t>
            </a:r>
          </a:p>
          <a:p>
            <a:pPr marL="457200" indent="-457200">
              <a:lnSpc>
                <a:spcPct val="120000"/>
              </a:lnSpc>
              <a:spcBef>
                <a:spcPts val="0"/>
              </a:spcBef>
              <a:buClr>
                <a:schemeClr val="bg2"/>
              </a:buClr>
              <a:buFont typeface="+mj-lt"/>
              <a:buAutoNum type="arabicPeriod"/>
            </a:pPr>
            <a:r>
              <a:rPr lang="en-US" sz="2000" dirty="0">
                <a:cs typeface="Arial"/>
              </a:rPr>
              <a:t>Residents of Italy who receive income for personal services as independent contractors or self-employed individuals in the US, if they have no fixed base regularly available to them in the US. </a:t>
            </a:r>
            <a:r>
              <a:rPr lang="en-US" sz="2000" i="1" dirty="0">
                <a:solidFill>
                  <a:schemeClr val="bg2"/>
                </a:solidFill>
                <a:cs typeface="Arial"/>
              </a:rPr>
              <a:t>(refer to IRS publication 901 page 8 for details) </a:t>
            </a:r>
          </a:p>
          <a:p>
            <a:pPr marL="457200" indent="-457200">
              <a:lnSpc>
                <a:spcPct val="120000"/>
              </a:lnSpc>
              <a:spcBef>
                <a:spcPts val="0"/>
              </a:spcBef>
              <a:buClr>
                <a:schemeClr val="bg2"/>
              </a:buClr>
              <a:buFont typeface="+mj-lt"/>
              <a:buAutoNum type="arabicPeriod"/>
            </a:pPr>
            <a:r>
              <a:rPr lang="en-US" sz="2000" dirty="0">
                <a:cs typeface="Arial"/>
              </a:rPr>
              <a:t>A </a:t>
            </a:r>
            <a:r>
              <a:rPr lang="en-US" sz="2000" b="1" dirty="0">
                <a:cs typeface="Arial"/>
              </a:rPr>
              <a:t>professor or teacher </a:t>
            </a:r>
            <a:r>
              <a:rPr lang="en-US" sz="2000" dirty="0">
                <a:cs typeface="Arial"/>
              </a:rPr>
              <a:t>who is a resident of Italy and whose visit is expected to last no more than two years to teach or conduct research at an educational institution or medical facility primarily funded from government sources. </a:t>
            </a:r>
            <a:r>
              <a:rPr lang="en-US" sz="2000" i="1" dirty="0">
                <a:solidFill>
                  <a:schemeClr val="bg2"/>
                </a:solidFill>
                <a:cs typeface="Arial"/>
              </a:rPr>
              <a:t>(refer to IRS publication 901, page 7 for details)</a:t>
            </a:r>
          </a:p>
          <a:p>
            <a:pPr marL="457200" indent="-457200">
              <a:lnSpc>
                <a:spcPct val="120000"/>
              </a:lnSpc>
              <a:spcBef>
                <a:spcPts val="0"/>
              </a:spcBef>
              <a:buClr>
                <a:schemeClr val="bg2"/>
              </a:buClr>
              <a:buFont typeface="+mj-lt"/>
              <a:buAutoNum type="arabicPeriod"/>
            </a:pPr>
            <a:r>
              <a:rPr lang="en-US" sz="2000" dirty="0">
                <a:cs typeface="Arial"/>
              </a:rPr>
              <a:t>A </a:t>
            </a:r>
            <a:r>
              <a:rPr lang="en-US" sz="2000" b="1" dirty="0">
                <a:cs typeface="Arial"/>
              </a:rPr>
              <a:t>student or business apprentice </a:t>
            </a:r>
            <a:r>
              <a:rPr lang="en-US" sz="2000" dirty="0">
                <a:cs typeface="Arial"/>
              </a:rPr>
              <a:t>who is a resident of Italy. </a:t>
            </a:r>
            <a:r>
              <a:rPr lang="en-US" sz="2000" i="1" dirty="0">
                <a:solidFill>
                  <a:schemeClr val="bg2"/>
                </a:solidFill>
                <a:cs typeface="Arial"/>
              </a:rPr>
              <a:t>(refer to IRS publication 901, page 22 for details)</a:t>
            </a:r>
          </a:p>
        </p:txBody>
      </p:sp>
    </p:spTree>
    <p:extLst>
      <p:ext uri="{BB962C8B-B14F-4D97-AF65-F5344CB8AC3E}">
        <p14:creationId xmlns:p14="http://schemas.microsoft.com/office/powerpoint/2010/main" val="137150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Taxation of Aliens by Visa Type</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bg2"/>
              </a:buClr>
              <a:buNone/>
            </a:pPr>
            <a:r>
              <a:rPr lang="en-US" dirty="0">
                <a:solidFill>
                  <a:schemeClr val="bg2"/>
                </a:solidFill>
                <a:cs typeface="Arial"/>
              </a:rPr>
              <a:t>Visa Types most common for employees:</a:t>
            </a:r>
          </a:p>
          <a:p>
            <a:pPr marL="457200" indent="-457200">
              <a:lnSpc>
                <a:spcPct val="120000"/>
              </a:lnSpc>
              <a:spcBef>
                <a:spcPts val="0"/>
              </a:spcBef>
              <a:buClr>
                <a:schemeClr val="bg2"/>
              </a:buClr>
            </a:pPr>
            <a:r>
              <a:rPr lang="en-US" dirty="0">
                <a:solidFill>
                  <a:schemeClr val="bg2"/>
                </a:solidFill>
                <a:cs typeface="Arial"/>
              </a:rPr>
              <a:t>H</a:t>
            </a:r>
            <a:r>
              <a:rPr lang="en-US" dirty="0">
                <a:cs typeface="Arial"/>
              </a:rPr>
              <a:t> Workers in specialty occupations including professors &amp; researchers</a:t>
            </a:r>
          </a:p>
          <a:p>
            <a:pPr marL="457200" indent="-457200">
              <a:lnSpc>
                <a:spcPct val="120000"/>
              </a:lnSpc>
              <a:spcBef>
                <a:spcPts val="0"/>
              </a:spcBef>
              <a:buClr>
                <a:schemeClr val="bg2"/>
              </a:buClr>
            </a:pPr>
            <a:r>
              <a:rPr lang="en-US" dirty="0">
                <a:solidFill>
                  <a:schemeClr val="bg2"/>
                </a:solidFill>
                <a:cs typeface="Arial"/>
              </a:rPr>
              <a:t>L</a:t>
            </a:r>
            <a:r>
              <a:rPr lang="en-US" dirty="0">
                <a:cs typeface="Arial"/>
              </a:rPr>
              <a:t> Intercompany transferees</a:t>
            </a:r>
          </a:p>
          <a:p>
            <a:pPr marL="457200" indent="-457200">
              <a:lnSpc>
                <a:spcPct val="120000"/>
              </a:lnSpc>
              <a:spcBef>
                <a:spcPts val="0"/>
              </a:spcBef>
              <a:buClr>
                <a:schemeClr val="bg2"/>
              </a:buClr>
            </a:pPr>
            <a:r>
              <a:rPr lang="en-US" dirty="0">
                <a:solidFill>
                  <a:schemeClr val="bg2"/>
                </a:solidFill>
                <a:cs typeface="Arial"/>
              </a:rPr>
              <a:t>F</a:t>
            </a:r>
            <a:r>
              <a:rPr lang="en-US" dirty="0">
                <a:cs typeface="Arial"/>
              </a:rPr>
              <a:t> Academic students</a:t>
            </a:r>
          </a:p>
          <a:p>
            <a:pPr marL="457200" indent="-457200">
              <a:lnSpc>
                <a:spcPct val="120000"/>
              </a:lnSpc>
              <a:spcBef>
                <a:spcPts val="0"/>
              </a:spcBef>
              <a:buClr>
                <a:schemeClr val="bg2"/>
              </a:buClr>
            </a:pPr>
            <a:r>
              <a:rPr lang="en-US" dirty="0">
                <a:solidFill>
                  <a:schemeClr val="bg2"/>
                </a:solidFill>
                <a:cs typeface="Arial"/>
              </a:rPr>
              <a:t>J</a:t>
            </a:r>
            <a:r>
              <a:rPr lang="en-US" dirty="0">
                <a:cs typeface="Arial"/>
              </a:rPr>
              <a:t> Exchange visitors who promote business or medical training</a:t>
            </a:r>
          </a:p>
          <a:p>
            <a:pPr marL="457200" indent="-457200">
              <a:lnSpc>
                <a:spcPct val="120000"/>
              </a:lnSpc>
              <a:spcBef>
                <a:spcPts val="0"/>
              </a:spcBef>
              <a:buClr>
                <a:schemeClr val="bg2"/>
              </a:buClr>
            </a:pPr>
            <a:r>
              <a:rPr lang="en-US" dirty="0">
                <a:solidFill>
                  <a:schemeClr val="bg2"/>
                </a:solidFill>
                <a:cs typeface="Arial"/>
              </a:rPr>
              <a:t>E</a:t>
            </a:r>
            <a:r>
              <a:rPr lang="en-US" dirty="0">
                <a:cs typeface="Arial"/>
              </a:rPr>
              <a:t> Investors</a:t>
            </a:r>
          </a:p>
        </p:txBody>
      </p:sp>
    </p:spTree>
    <p:extLst>
      <p:ext uri="{BB962C8B-B14F-4D97-AF65-F5344CB8AC3E}">
        <p14:creationId xmlns:p14="http://schemas.microsoft.com/office/powerpoint/2010/main" val="2086458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Taxation of Aliens by Visa Type</a:t>
            </a:r>
          </a:p>
        </p:txBody>
      </p:sp>
      <p:grpSp>
        <p:nvGrpSpPr>
          <p:cNvPr id="4" name="Group 12">
            <a:extLst>
              <a:ext uri="{FF2B5EF4-FFF2-40B4-BE49-F238E27FC236}">
                <a16:creationId xmlns:a16="http://schemas.microsoft.com/office/drawing/2014/main" id="{D742B265-0C22-4DB8-BE87-A667997CEE41}"/>
              </a:ext>
            </a:extLst>
          </p:cNvPr>
          <p:cNvGrpSpPr>
            <a:grpSpLocks/>
          </p:cNvGrpSpPr>
          <p:nvPr/>
        </p:nvGrpSpPr>
        <p:grpSpPr bwMode="auto">
          <a:xfrm>
            <a:off x="1352023" y="1529166"/>
            <a:ext cx="9499600" cy="1728788"/>
            <a:chOff x="1143000" y="2462213"/>
            <a:chExt cx="7767636" cy="1413568"/>
          </a:xfrm>
        </p:grpSpPr>
        <p:pic>
          <p:nvPicPr>
            <p:cNvPr id="5" name="Picture 6">
              <a:extLst>
                <a:ext uri="{FF2B5EF4-FFF2-40B4-BE49-F238E27FC236}">
                  <a16:creationId xmlns:a16="http://schemas.microsoft.com/office/drawing/2014/main" id="{08D84A9B-01C3-448E-8AEB-53C3F5760EF6}"/>
                </a:ext>
              </a:extLst>
            </p:cNvPr>
            <p:cNvPicPr>
              <a:picLocks noChangeAspect="1"/>
            </p:cNvPicPr>
            <p:nvPr/>
          </p:nvPicPr>
          <p:blipFill>
            <a:blip r:embed="rId3">
              <a:extLst>
                <a:ext uri="{28A0092B-C50C-407E-A947-70E740481C1C}">
                  <a14:useLocalDpi xmlns:a14="http://schemas.microsoft.com/office/drawing/2010/main" val="0"/>
                </a:ext>
              </a:extLst>
            </a:blip>
            <a:srcRect r="74080"/>
            <a:stretch>
              <a:fillRect/>
            </a:stretch>
          </p:blipFill>
          <p:spPr bwMode="auto">
            <a:xfrm rot="5400000">
              <a:off x="4660105" y="-1050131"/>
              <a:ext cx="738188" cy="776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1833D62D-8A47-4212-B544-BF786FF92AEA}"/>
                </a:ext>
              </a:extLst>
            </p:cNvPr>
            <p:cNvPicPr>
              <a:picLocks noChangeAspect="1"/>
            </p:cNvPicPr>
            <p:nvPr/>
          </p:nvPicPr>
          <p:blipFill>
            <a:blip r:embed="rId3">
              <a:extLst>
                <a:ext uri="{28A0092B-C50C-407E-A947-70E740481C1C}">
                  <a14:useLocalDpi xmlns:a14="http://schemas.microsoft.com/office/drawing/2010/main" val="0"/>
                </a:ext>
              </a:extLst>
            </a:blip>
            <a:srcRect l="73610"/>
            <a:stretch>
              <a:fillRect/>
            </a:stretch>
          </p:blipFill>
          <p:spPr bwMode="auto">
            <a:xfrm rot="5400000">
              <a:off x="4648648" y="-381447"/>
              <a:ext cx="751580" cy="776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3">
            <a:extLst>
              <a:ext uri="{FF2B5EF4-FFF2-40B4-BE49-F238E27FC236}">
                <a16:creationId xmlns:a16="http://schemas.microsoft.com/office/drawing/2014/main" id="{8705F43C-714A-4483-A5EE-4694AA4951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6068" y="3377780"/>
            <a:ext cx="3825688" cy="28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01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Taxation of Aliens by Visa Type and Immigration Status</a:t>
            </a:r>
          </a:p>
        </p:txBody>
      </p:sp>
      <p:pic>
        <p:nvPicPr>
          <p:cNvPr id="8" name="Picture 3">
            <a:extLst>
              <a:ext uri="{FF2B5EF4-FFF2-40B4-BE49-F238E27FC236}">
                <a16:creationId xmlns:a16="http://schemas.microsoft.com/office/drawing/2014/main" id="{2B0D2A58-48C9-4F60-BC9E-AD898016D5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6480" y="1648915"/>
            <a:ext cx="3179040" cy="484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789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Foreign Bank &amp; Financial Account Reporting</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bg2"/>
              </a:buClr>
              <a:buNone/>
            </a:pPr>
            <a:r>
              <a:rPr lang="en-US" sz="2400" dirty="0">
                <a:solidFill>
                  <a:schemeClr val="bg2"/>
                </a:solidFill>
                <a:cs typeface="Arial"/>
              </a:rPr>
              <a:t>All US citizens, residents and green card holders are required to report a financial interest (ownership), signature authority or other authority over one or more financial accounts in any foreign country.</a:t>
            </a:r>
          </a:p>
          <a:p>
            <a:pPr marL="457200" indent="-457200">
              <a:lnSpc>
                <a:spcPct val="120000"/>
              </a:lnSpc>
              <a:spcBef>
                <a:spcPts val="0"/>
              </a:spcBef>
              <a:buClr>
                <a:schemeClr val="bg2"/>
              </a:buClr>
            </a:pPr>
            <a:r>
              <a:rPr lang="en-US" sz="2400" dirty="0">
                <a:cs typeface="Arial"/>
              </a:rPr>
              <a:t>Highest value is at any point during the year – not necessarily year-end.</a:t>
            </a:r>
          </a:p>
          <a:p>
            <a:pPr marL="457200" indent="-457200">
              <a:lnSpc>
                <a:spcPct val="120000"/>
              </a:lnSpc>
              <a:spcBef>
                <a:spcPts val="0"/>
              </a:spcBef>
              <a:buClr>
                <a:schemeClr val="bg2"/>
              </a:buClr>
            </a:pPr>
            <a:r>
              <a:rPr lang="en-US" sz="2400" dirty="0">
                <a:cs typeface="Arial"/>
              </a:rPr>
              <a:t>FinCEN Form 114 – Report of Foreign Bank and Financial Accounts Files separately.</a:t>
            </a:r>
          </a:p>
          <a:p>
            <a:pPr marL="457200" indent="-457200">
              <a:lnSpc>
                <a:spcPct val="120000"/>
              </a:lnSpc>
              <a:spcBef>
                <a:spcPts val="0"/>
              </a:spcBef>
              <a:buClr>
                <a:schemeClr val="bg2"/>
              </a:buClr>
            </a:pPr>
            <a:r>
              <a:rPr lang="en-US" sz="2400" dirty="0">
                <a:cs typeface="Arial"/>
              </a:rPr>
              <a:t>Form 8938 – Statement of Specified Foreign Financial Assets Has higher reporting thresholds. Filed with federal income tax return.</a:t>
            </a:r>
          </a:p>
        </p:txBody>
      </p:sp>
    </p:spTree>
    <p:extLst>
      <p:ext uri="{BB962C8B-B14F-4D97-AF65-F5344CB8AC3E}">
        <p14:creationId xmlns:p14="http://schemas.microsoft.com/office/powerpoint/2010/main" val="333300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Foreign Bank &amp; Financial Account Reporting</a:t>
            </a:r>
          </a:p>
        </p:txBody>
      </p:sp>
      <p:pic>
        <p:nvPicPr>
          <p:cNvPr id="4" name="Picture 5">
            <a:extLst>
              <a:ext uri="{FF2B5EF4-FFF2-40B4-BE49-F238E27FC236}">
                <a16:creationId xmlns:a16="http://schemas.microsoft.com/office/drawing/2014/main" id="{65552187-573E-43E0-8429-FF37965EDECB}"/>
              </a:ext>
            </a:extLst>
          </p:cNvPr>
          <p:cNvPicPr>
            <a:picLocks noChangeAspect="1"/>
          </p:cNvPicPr>
          <p:nvPr/>
        </p:nvPicPr>
        <p:blipFill>
          <a:blip r:embed="rId3">
            <a:extLst>
              <a:ext uri="{28A0092B-C50C-407E-A947-70E740481C1C}">
                <a14:useLocalDpi xmlns:a14="http://schemas.microsoft.com/office/drawing/2010/main" val="0"/>
              </a:ext>
            </a:extLst>
          </a:blip>
          <a:srcRect b="34241"/>
          <a:stretch>
            <a:fillRect/>
          </a:stretch>
        </p:blipFill>
        <p:spPr bwMode="auto">
          <a:xfrm>
            <a:off x="1260632" y="1629107"/>
            <a:ext cx="4748866" cy="48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EF28133C-3C8D-4971-ABA2-ACA1B0BAD51D}"/>
              </a:ext>
            </a:extLst>
          </p:cNvPr>
          <p:cNvPicPr>
            <a:picLocks noChangeAspect="1"/>
          </p:cNvPicPr>
          <p:nvPr/>
        </p:nvPicPr>
        <p:blipFill>
          <a:blip r:embed="rId3">
            <a:extLst>
              <a:ext uri="{28A0092B-C50C-407E-A947-70E740481C1C}">
                <a14:useLocalDpi xmlns:a14="http://schemas.microsoft.com/office/drawing/2010/main" val="0"/>
              </a:ext>
            </a:extLst>
          </a:blip>
          <a:srcRect t="65582" b="478"/>
          <a:stretch>
            <a:fillRect/>
          </a:stretch>
        </p:blipFill>
        <p:spPr bwMode="auto">
          <a:xfrm>
            <a:off x="6214402" y="1669422"/>
            <a:ext cx="49387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a:extLst>
              <a:ext uri="{FF2B5EF4-FFF2-40B4-BE49-F238E27FC236}">
                <a16:creationId xmlns:a16="http://schemas.microsoft.com/office/drawing/2014/main" id="{CEAE22D5-C8CC-4705-B160-DDD9C1BD2191}"/>
              </a:ext>
            </a:extLst>
          </p:cNvPr>
          <p:cNvSpPr txBox="1">
            <a:spLocks noChangeArrowheads="1"/>
          </p:cNvSpPr>
          <p:nvPr/>
        </p:nvSpPr>
        <p:spPr bwMode="auto">
          <a:xfrm>
            <a:off x="6214402" y="5969655"/>
            <a:ext cx="5977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17588" fontAlgn="base">
              <a:spcBef>
                <a:spcPct val="0"/>
              </a:spcBef>
              <a:spcAft>
                <a:spcPct val="0"/>
              </a:spcAft>
              <a:defRPr sz="2000">
                <a:solidFill>
                  <a:schemeClr val="tx1"/>
                </a:solidFill>
                <a:latin typeface="Calibri" panose="020F0502020204030204" pitchFamily="34" charset="0"/>
              </a:defRPr>
            </a:lvl6pPr>
            <a:lvl7pPr marL="2971800" indent="-228600" defTabSz="1017588" fontAlgn="base">
              <a:spcBef>
                <a:spcPct val="0"/>
              </a:spcBef>
              <a:spcAft>
                <a:spcPct val="0"/>
              </a:spcAft>
              <a:defRPr sz="2000">
                <a:solidFill>
                  <a:schemeClr val="tx1"/>
                </a:solidFill>
                <a:latin typeface="Calibri" panose="020F0502020204030204" pitchFamily="34" charset="0"/>
              </a:defRPr>
            </a:lvl7pPr>
            <a:lvl8pPr marL="3429000" indent="-228600" defTabSz="1017588" fontAlgn="base">
              <a:spcBef>
                <a:spcPct val="0"/>
              </a:spcBef>
              <a:spcAft>
                <a:spcPct val="0"/>
              </a:spcAft>
              <a:defRPr sz="2000">
                <a:solidFill>
                  <a:schemeClr val="tx1"/>
                </a:solidFill>
                <a:latin typeface="Calibri" panose="020F0502020204030204" pitchFamily="34" charset="0"/>
              </a:defRPr>
            </a:lvl8pPr>
            <a:lvl9pPr marL="3886200" indent="-228600" defTabSz="1017588" fontAlgn="base">
              <a:spcBef>
                <a:spcPct val="0"/>
              </a:spcBef>
              <a:spcAft>
                <a:spcPct val="0"/>
              </a:spcAft>
              <a:defRPr sz="2000">
                <a:solidFill>
                  <a:schemeClr val="tx1"/>
                </a:solidFill>
                <a:latin typeface="Calibri" panose="020F0502020204030204" pitchFamily="34" charset="0"/>
              </a:defRPr>
            </a:lvl9pPr>
          </a:lstStyle>
          <a:p>
            <a:pPr eaLnBrk="1" hangingPunct="1"/>
            <a:r>
              <a:rPr lang="en-US" altLang="en-US" sz="1200" i="1" dirty="0">
                <a:latin typeface="+mn-lt"/>
              </a:rPr>
              <a:t>Information from </a:t>
            </a:r>
            <a:br>
              <a:rPr lang="en-US" altLang="en-US" sz="1200" i="1" dirty="0">
                <a:latin typeface="+mn-lt"/>
              </a:rPr>
            </a:br>
            <a:r>
              <a:rPr lang="en-US" altLang="en-US" sz="1200" i="1" dirty="0">
                <a:latin typeface="+mn-lt"/>
              </a:rPr>
              <a:t>www.irs.gov/Businesses/Comparison-of-Form-8938 -and-FBAR-Requirements</a:t>
            </a:r>
          </a:p>
        </p:txBody>
      </p:sp>
    </p:spTree>
    <p:extLst>
      <p:ext uri="{BB962C8B-B14F-4D97-AF65-F5344CB8AC3E}">
        <p14:creationId xmlns:p14="http://schemas.microsoft.com/office/powerpoint/2010/main" val="323528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Foreign Bank &amp; Financial Account Reporting</a:t>
            </a:r>
          </a:p>
        </p:txBody>
      </p:sp>
      <p:pic>
        <p:nvPicPr>
          <p:cNvPr id="7" name="Picture 2">
            <a:extLst>
              <a:ext uri="{FF2B5EF4-FFF2-40B4-BE49-F238E27FC236}">
                <a16:creationId xmlns:a16="http://schemas.microsoft.com/office/drawing/2014/main" id="{65F96B6C-B0B2-4024-9CEE-30AF9B8AA0F1}"/>
              </a:ext>
            </a:extLst>
          </p:cNvPr>
          <p:cNvPicPr>
            <a:picLocks noChangeAspect="1"/>
          </p:cNvPicPr>
          <p:nvPr/>
        </p:nvPicPr>
        <p:blipFill>
          <a:blip r:embed="rId3">
            <a:extLst>
              <a:ext uri="{28A0092B-C50C-407E-A947-70E740481C1C}">
                <a14:useLocalDpi xmlns:a14="http://schemas.microsoft.com/office/drawing/2010/main" val="0"/>
              </a:ext>
            </a:extLst>
          </a:blip>
          <a:srcRect t="880" b="47318"/>
          <a:stretch>
            <a:fillRect/>
          </a:stretch>
        </p:blipFill>
        <p:spPr bwMode="auto">
          <a:xfrm>
            <a:off x="1466458" y="1689902"/>
            <a:ext cx="4491318" cy="474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6">
            <a:extLst>
              <a:ext uri="{FF2B5EF4-FFF2-40B4-BE49-F238E27FC236}">
                <a16:creationId xmlns:a16="http://schemas.microsoft.com/office/drawing/2014/main" id="{B69B7296-650B-4084-9667-84E99D1AFA69}"/>
              </a:ext>
            </a:extLst>
          </p:cNvPr>
          <p:cNvGrpSpPr>
            <a:grpSpLocks/>
          </p:cNvGrpSpPr>
          <p:nvPr/>
        </p:nvGrpSpPr>
        <p:grpSpPr bwMode="auto">
          <a:xfrm>
            <a:off x="6202704" y="1709315"/>
            <a:ext cx="4150659" cy="4075897"/>
            <a:chOff x="5329083" y="1676397"/>
            <a:chExt cx="4759796" cy="4673113"/>
          </a:xfrm>
        </p:grpSpPr>
        <p:pic>
          <p:nvPicPr>
            <p:cNvPr id="9" name="Picture 13">
              <a:extLst>
                <a:ext uri="{FF2B5EF4-FFF2-40B4-BE49-F238E27FC236}">
                  <a16:creationId xmlns:a16="http://schemas.microsoft.com/office/drawing/2014/main" id="{16388AC3-191A-408F-B8F3-FB58C958EEE6}"/>
                </a:ext>
              </a:extLst>
            </p:cNvPr>
            <p:cNvPicPr>
              <a:picLocks noChangeAspect="1"/>
            </p:cNvPicPr>
            <p:nvPr/>
          </p:nvPicPr>
          <p:blipFill>
            <a:blip r:embed="rId3">
              <a:extLst>
                <a:ext uri="{28A0092B-C50C-407E-A947-70E740481C1C}">
                  <a14:useLocalDpi xmlns:a14="http://schemas.microsoft.com/office/drawing/2010/main" val="0"/>
                </a:ext>
              </a:extLst>
            </a:blip>
            <a:srcRect t="880" b="97548"/>
            <a:stretch>
              <a:fillRect/>
            </a:stretch>
          </p:blipFill>
          <p:spPr bwMode="auto">
            <a:xfrm>
              <a:off x="5333999" y="1676397"/>
              <a:ext cx="4754880" cy="15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a16="http://schemas.microsoft.com/office/drawing/2014/main" id="{E3EB3987-1E9E-4BC8-A9D7-8853FDA73726}"/>
                </a:ext>
              </a:extLst>
            </p:cNvPr>
            <p:cNvPicPr>
              <a:picLocks noChangeAspect="1"/>
            </p:cNvPicPr>
            <p:nvPr/>
          </p:nvPicPr>
          <p:blipFill>
            <a:blip r:embed="rId3">
              <a:extLst>
                <a:ext uri="{28A0092B-C50C-407E-A947-70E740481C1C}">
                  <a14:useLocalDpi xmlns:a14="http://schemas.microsoft.com/office/drawing/2010/main" val="0"/>
                </a:ext>
              </a:extLst>
            </a:blip>
            <a:srcRect t="52795"/>
            <a:stretch>
              <a:fillRect/>
            </a:stretch>
          </p:blipFill>
          <p:spPr bwMode="auto">
            <a:xfrm>
              <a:off x="5329083" y="1769804"/>
              <a:ext cx="4754880" cy="457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5">
            <a:extLst>
              <a:ext uri="{FF2B5EF4-FFF2-40B4-BE49-F238E27FC236}">
                <a16:creationId xmlns:a16="http://schemas.microsoft.com/office/drawing/2014/main" id="{EAFF7742-74C9-4865-B87F-787447D26577}"/>
              </a:ext>
            </a:extLst>
          </p:cNvPr>
          <p:cNvSpPr txBox="1">
            <a:spLocks noChangeArrowheads="1"/>
          </p:cNvSpPr>
          <p:nvPr/>
        </p:nvSpPr>
        <p:spPr bwMode="auto">
          <a:xfrm>
            <a:off x="6234226" y="5969655"/>
            <a:ext cx="59577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17588" fontAlgn="base">
              <a:spcBef>
                <a:spcPct val="0"/>
              </a:spcBef>
              <a:spcAft>
                <a:spcPct val="0"/>
              </a:spcAft>
              <a:defRPr sz="2000">
                <a:solidFill>
                  <a:schemeClr val="tx1"/>
                </a:solidFill>
                <a:latin typeface="Calibri" panose="020F0502020204030204" pitchFamily="34" charset="0"/>
              </a:defRPr>
            </a:lvl6pPr>
            <a:lvl7pPr marL="2971800" indent="-228600" defTabSz="1017588" fontAlgn="base">
              <a:spcBef>
                <a:spcPct val="0"/>
              </a:spcBef>
              <a:spcAft>
                <a:spcPct val="0"/>
              </a:spcAft>
              <a:defRPr sz="2000">
                <a:solidFill>
                  <a:schemeClr val="tx1"/>
                </a:solidFill>
                <a:latin typeface="Calibri" panose="020F0502020204030204" pitchFamily="34" charset="0"/>
              </a:defRPr>
            </a:lvl7pPr>
            <a:lvl8pPr marL="3429000" indent="-228600" defTabSz="1017588" fontAlgn="base">
              <a:spcBef>
                <a:spcPct val="0"/>
              </a:spcBef>
              <a:spcAft>
                <a:spcPct val="0"/>
              </a:spcAft>
              <a:defRPr sz="2000">
                <a:solidFill>
                  <a:schemeClr val="tx1"/>
                </a:solidFill>
                <a:latin typeface="Calibri" panose="020F0502020204030204" pitchFamily="34" charset="0"/>
              </a:defRPr>
            </a:lvl8pPr>
            <a:lvl9pPr marL="3886200" indent="-228600" defTabSz="1017588" fontAlgn="base">
              <a:spcBef>
                <a:spcPct val="0"/>
              </a:spcBef>
              <a:spcAft>
                <a:spcPct val="0"/>
              </a:spcAft>
              <a:defRPr sz="2000">
                <a:solidFill>
                  <a:schemeClr val="tx1"/>
                </a:solidFill>
                <a:latin typeface="Calibri" panose="020F0502020204030204" pitchFamily="34" charset="0"/>
              </a:defRPr>
            </a:lvl9pPr>
          </a:lstStyle>
          <a:p>
            <a:pPr eaLnBrk="1" hangingPunct="1"/>
            <a:r>
              <a:rPr lang="en-US" altLang="en-US" sz="1200" i="1" dirty="0">
                <a:latin typeface="+mn-lt"/>
              </a:rPr>
              <a:t>Information from </a:t>
            </a:r>
            <a:br>
              <a:rPr lang="en-US" altLang="en-US" sz="1200" i="1" dirty="0">
                <a:latin typeface="+mn-lt"/>
              </a:rPr>
            </a:br>
            <a:r>
              <a:rPr lang="en-US" altLang="en-US" sz="1200" i="1" dirty="0">
                <a:latin typeface="+mn-lt"/>
              </a:rPr>
              <a:t>www.irs.gov/Businesses/Comparison-of-Form-8938 -and-FBAR-Requirements</a:t>
            </a:r>
          </a:p>
        </p:txBody>
      </p:sp>
    </p:spTree>
    <p:extLst>
      <p:ext uri="{BB962C8B-B14F-4D97-AF65-F5344CB8AC3E}">
        <p14:creationId xmlns:p14="http://schemas.microsoft.com/office/powerpoint/2010/main" val="388752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3D41-FDCA-48B7-8D23-2C5C2C08F0B2}"/>
              </a:ext>
            </a:extLst>
          </p:cNvPr>
          <p:cNvSpPr>
            <a:spLocks noGrp="1"/>
          </p:cNvSpPr>
          <p:nvPr>
            <p:ph type="title" idx="4294967295"/>
          </p:nvPr>
        </p:nvSpPr>
        <p:spPr>
          <a:xfrm>
            <a:off x="579120" y="381000"/>
            <a:ext cx="9936480" cy="1325563"/>
          </a:xfrm>
        </p:spPr>
        <p:txBody>
          <a:bodyPr/>
          <a:lstStyle/>
          <a:p>
            <a:r>
              <a:rPr lang="en-US" dirty="0">
                <a:solidFill>
                  <a:schemeClr val="bg2"/>
                </a:solidFill>
              </a:rPr>
              <a:t>Welcome</a:t>
            </a:r>
          </a:p>
        </p:txBody>
      </p:sp>
      <p:sp>
        <p:nvSpPr>
          <p:cNvPr id="11" name="Text Box 29">
            <a:extLst>
              <a:ext uri="{FF2B5EF4-FFF2-40B4-BE49-F238E27FC236}">
                <a16:creationId xmlns:a16="http://schemas.microsoft.com/office/drawing/2014/main" id="{E8DDAC3F-1BCA-47AE-9BFD-D6833A029EDA}"/>
              </a:ext>
            </a:extLst>
          </p:cNvPr>
          <p:cNvSpPr txBox="1"/>
          <p:nvPr/>
        </p:nvSpPr>
        <p:spPr>
          <a:xfrm>
            <a:off x="2558773" y="4871578"/>
            <a:ext cx="3110901" cy="4743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dirty="0">
                <a:solidFill>
                  <a:srgbClr val="63666A"/>
                </a:solidFill>
                <a:latin typeface="Lato" panose="020F0502020204030203" pitchFamily="34" charset="0"/>
                <a:cs typeface="Times New Roman" panose="02020603050405020304" pitchFamily="18" charset="0"/>
              </a:rPr>
              <a:t>C. Joseph Ciccarello, CPA, MST</a:t>
            </a:r>
          </a:p>
          <a:p>
            <a:pPr algn="ctr"/>
            <a:r>
              <a:rPr lang="en-US" sz="1400" i="1" dirty="0">
                <a:solidFill>
                  <a:schemeClr val="bg2"/>
                </a:solidFill>
                <a:latin typeface="Lato" panose="020F0502020204030203" pitchFamily="34" charset="0"/>
                <a:cs typeface="Times New Roman" panose="02020603050405020304" pitchFamily="18" charset="0"/>
              </a:rPr>
              <a:t>Partner</a:t>
            </a:r>
          </a:p>
          <a:p>
            <a:pPr algn="ctr"/>
            <a:r>
              <a:rPr lang="en-US" sz="1400" dirty="0">
                <a:solidFill>
                  <a:schemeClr val="tx2"/>
                </a:solidFill>
                <a:latin typeface="Lato" panose="020F0502020204030203" pitchFamily="34" charset="0"/>
                <a:cs typeface="Times New Roman" panose="02020603050405020304" pitchFamily="18" charset="0"/>
              </a:rPr>
              <a:t>Gray, Gray &amp; Gray, LLP</a:t>
            </a:r>
          </a:p>
          <a:p>
            <a:pPr algn="ctr"/>
            <a:r>
              <a:rPr lang="en-US" sz="1400" dirty="0">
                <a:solidFill>
                  <a:schemeClr val="tx2"/>
                </a:solidFill>
                <a:latin typeface="Lato" panose="020F0502020204030203" pitchFamily="34" charset="0"/>
                <a:cs typeface="Times New Roman" panose="02020603050405020304" pitchFamily="18" charset="0"/>
              </a:rPr>
              <a:t>781.407.0300</a:t>
            </a:r>
          </a:p>
          <a:p>
            <a:pPr algn="ctr"/>
            <a:r>
              <a:rPr lang="en-US" sz="1400" dirty="0">
                <a:solidFill>
                  <a:schemeClr val="tx2"/>
                </a:solidFill>
                <a:latin typeface="Lato" panose="020F0502020204030203" pitchFamily="34" charset="0"/>
                <a:cs typeface="Times New Roman" panose="02020603050405020304" pitchFamily="18" charset="0"/>
              </a:rPr>
              <a:t>jciccarello@gggllp.com</a:t>
            </a:r>
          </a:p>
        </p:txBody>
      </p:sp>
      <p:sp>
        <p:nvSpPr>
          <p:cNvPr id="21" name="Text Box 29">
            <a:extLst>
              <a:ext uri="{FF2B5EF4-FFF2-40B4-BE49-F238E27FC236}">
                <a16:creationId xmlns:a16="http://schemas.microsoft.com/office/drawing/2014/main" id="{D6A6AE59-18DE-459C-8897-2AC538B5AB07}"/>
              </a:ext>
            </a:extLst>
          </p:cNvPr>
          <p:cNvSpPr txBox="1"/>
          <p:nvPr/>
        </p:nvSpPr>
        <p:spPr>
          <a:xfrm>
            <a:off x="6770866" y="4871577"/>
            <a:ext cx="2563050" cy="4743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dirty="0">
                <a:solidFill>
                  <a:srgbClr val="63666A"/>
                </a:solidFill>
                <a:latin typeface="Lato" panose="020F0502020204030203" pitchFamily="34" charset="0"/>
                <a:cs typeface="Times New Roman" panose="02020603050405020304" pitchFamily="18" charset="0"/>
              </a:rPr>
              <a:t>Derek B. Rawls, CPA, MST</a:t>
            </a:r>
          </a:p>
          <a:p>
            <a:pPr algn="ctr"/>
            <a:r>
              <a:rPr lang="en-US" sz="1400" i="1" dirty="0">
                <a:solidFill>
                  <a:schemeClr val="bg2"/>
                </a:solidFill>
                <a:latin typeface="Lato" panose="020F0502020204030203" pitchFamily="34" charset="0"/>
                <a:cs typeface="Times New Roman" panose="02020603050405020304" pitchFamily="18" charset="0"/>
              </a:rPr>
              <a:t>Partner</a:t>
            </a:r>
          </a:p>
          <a:p>
            <a:pPr algn="ctr"/>
            <a:r>
              <a:rPr lang="en-US" sz="1400" dirty="0">
                <a:solidFill>
                  <a:schemeClr val="tx2"/>
                </a:solidFill>
                <a:latin typeface="Lato" panose="020F0502020204030203" pitchFamily="34" charset="0"/>
                <a:cs typeface="Times New Roman" panose="02020603050405020304" pitchFamily="18" charset="0"/>
              </a:rPr>
              <a:t>Gray, Gray &amp; Gray, LLP</a:t>
            </a:r>
          </a:p>
          <a:p>
            <a:pPr algn="ctr"/>
            <a:r>
              <a:rPr lang="en-US" sz="1400" dirty="0">
                <a:solidFill>
                  <a:schemeClr val="tx2"/>
                </a:solidFill>
                <a:latin typeface="Lato" panose="020F0502020204030203" pitchFamily="34" charset="0"/>
                <a:cs typeface="Times New Roman" panose="02020603050405020304" pitchFamily="18" charset="0"/>
              </a:rPr>
              <a:t>781.407.0300</a:t>
            </a:r>
          </a:p>
          <a:p>
            <a:pPr algn="ctr"/>
            <a:r>
              <a:rPr lang="en-US" sz="1400" dirty="0">
                <a:solidFill>
                  <a:schemeClr val="tx2"/>
                </a:solidFill>
                <a:latin typeface="Lato" panose="020F0502020204030203" pitchFamily="34" charset="0"/>
                <a:cs typeface="Times New Roman" panose="02020603050405020304" pitchFamily="18" charset="0"/>
              </a:rPr>
              <a:t>drawls@gggllp.com</a:t>
            </a:r>
          </a:p>
        </p:txBody>
      </p:sp>
      <p:pic>
        <p:nvPicPr>
          <p:cNvPr id="9" name="Picture 8">
            <a:extLst>
              <a:ext uri="{FF2B5EF4-FFF2-40B4-BE49-F238E27FC236}">
                <a16:creationId xmlns:a16="http://schemas.microsoft.com/office/drawing/2014/main" id="{137B2223-F4B1-4D1E-A2BE-8A891F00A7A5}"/>
              </a:ext>
            </a:extLst>
          </p:cNvPr>
          <p:cNvPicPr>
            <a:picLocks noChangeAspect="1"/>
          </p:cNvPicPr>
          <p:nvPr/>
        </p:nvPicPr>
        <p:blipFill>
          <a:blip r:embed="rId3"/>
          <a:srcRect/>
          <a:stretch/>
        </p:blipFill>
        <p:spPr>
          <a:xfrm>
            <a:off x="2788344" y="1963190"/>
            <a:ext cx="2651760" cy="2651760"/>
          </a:xfrm>
          <a:prstGeom prst="ellipse">
            <a:avLst/>
          </a:prstGeom>
        </p:spPr>
      </p:pic>
      <p:pic>
        <p:nvPicPr>
          <p:cNvPr id="10" name="Picture 9">
            <a:extLst>
              <a:ext uri="{FF2B5EF4-FFF2-40B4-BE49-F238E27FC236}">
                <a16:creationId xmlns:a16="http://schemas.microsoft.com/office/drawing/2014/main" id="{08F6D11B-4986-497E-BE54-7B2583893C32}"/>
              </a:ext>
            </a:extLst>
          </p:cNvPr>
          <p:cNvPicPr>
            <a:picLocks noChangeAspect="1"/>
          </p:cNvPicPr>
          <p:nvPr/>
        </p:nvPicPr>
        <p:blipFill rotWithShape="1">
          <a:blip r:embed="rId4"/>
          <a:srcRect l="7638" t="7076" r="7638" b="8200"/>
          <a:stretch/>
        </p:blipFill>
        <p:spPr>
          <a:xfrm>
            <a:off x="6726511" y="1963190"/>
            <a:ext cx="2651760" cy="2651760"/>
          </a:xfrm>
          <a:prstGeom prst="ellipse">
            <a:avLst/>
          </a:prstGeom>
        </p:spPr>
      </p:pic>
    </p:spTree>
    <p:extLst>
      <p:ext uri="{BB962C8B-B14F-4D97-AF65-F5344CB8AC3E}">
        <p14:creationId xmlns:p14="http://schemas.microsoft.com/office/powerpoint/2010/main" val="349465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Federal Tax Withholdings</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bg2"/>
              </a:buClr>
              <a:buNone/>
            </a:pPr>
            <a:r>
              <a:rPr lang="en-US" sz="2400" dirty="0">
                <a:solidFill>
                  <a:schemeClr val="bg2"/>
                </a:solidFill>
                <a:cs typeface="Arial"/>
              </a:rPr>
              <a:t>Foreign persons are subject to 30% tax rate on income they receive from US sources that consist of:</a:t>
            </a:r>
          </a:p>
          <a:p>
            <a:pPr marL="457200" indent="-457200">
              <a:lnSpc>
                <a:spcPct val="120000"/>
              </a:lnSpc>
              <a:spcBef>
                <a:spcPts val="0"/>
              </a:spcBef>
              <a:buClr>
                <a:schemeClr val="bg2"/>
              </a:buClr>
            </a:pPr>
            <a:r>
              <a:rPr lang="en-US" sz="2000" dirty="0">
                <a:cs typeface="Arial"/>
              </a:rPr>
              <a:t>Interest</a:t>
            </a:r>
          </a:p>
          <a:p>
            <a:pPr marL="457200" indent="-457200">
              <a:lnSpc>
                <a:spcPct val="120000"/>
              </a:lnSpc>
              <a:spcBef>
                <a:spcPts val="0"/>
              </a:spcBef>
              <a:buClr>
                <a:schemeClr val="bg2"/>
              </a:buClr>
            </a:pPr>
            <a:r>
              <a:rPr lang="en-US" sz="2000" dirty="0">
                <a:cs typeface="Arial"/>
              </a:rPr>
              <a:t>Dividends</a:t>
            </a:r>
          </a:p>
          <a:p>
            <a:pPr marL="457200" indent="-457200">
              <a:lnSpc>
                <a:spcPct val="120000"/>
              </a:lnSpc>
              <a:spcBef>
                <a:spcPts val="0"/>
              </a:spcBef>
              <a:buClr>
                <a:schemeClr val="bg2"/>
              </a:buClr>
            </a:pPr>
            <a:r>
              <a:rPr lang="en-US" sz="2000" dirty="0">
                <a:cs typeface="Arial"/>
              </a:rPr>
              <a:t>Rents</a:t>
            </a:r>
          </a:p>
          <a:p>
            <a:pPr marL="457200" indent="-457200">
              <a:lnSpc>
                <a:spcPct val="120000"/>
              </a:lnSpc>
              <a:spcBef>
                <a:spcPts val="0"/>
              </a:spcBef>
              <a:buClr>
                <a:schemeClr val="bg2"/>
              </a:buClr>
            </a:pPr>
            <a:r>
              <a:rPr lang="en-US" sz="2000" dirty="0">
                <a:cs typeface="Arial"/>
              </a:rPr>
              <a:t>Royalties</a:t>
            </a:r>
          </a:p>
          <a:p>
            <a:pPr marL="457200" indent="-457200">
              <a:lnSpc>
                <a:spcPct val="120000"/>
              </a:lnSpc>
              <a:spcBef>
                <a:spcPts val="0"/>
              </a:spcBef>
              <a:buClr>
                <a:schemeClr val="bg2"/>
              </a:buClr>
            </a:pPr>
            <a:r>
              <a:rPr lang="en-US" sz="2000" dirty="0">
                <a:cs typeface="Arial"/>
              </a:rPr>
              <a:t>Premiums</a:t>
            </a:r>
          </a:p>
          <a:p>
            <a:pPr marL="457200" indent="-457200">
              <a:lnSpc>
                <a:spcPct val="120000"/>
              </a:lnSpc>
              <a:spcBef>
                <a:spcPts val="0"/>
              </a:spcBef>
              <a:buClr>
                <a:schemeClr val="bg2"/>
              </a:buClr>
            </a:pPr>
            <a:r>
              <a:rPr lang="en-US" sz="2000" dirty="0">
                <a:cs typeface="Arial"/>
              </a:rPr>
              <a:t>Annuities</a:t>
            </a:r>
          </a:p>
          <a:p>
            <a:pPr marL="457200" indent="-457200">
              <a:lnSpc>
                <a:spcPct val="120000"/>
              </a:lnSpc>
              <a:spcBef>
                <a:spcPts val="0"/>
              </a:spcBef>
              <a:buClr>
                <a:schemeClr val="bg2"/>
              </a:buClr>
            </a:pPr>
            <a:r>
              <a:rPr lang="en-US" sz="2000" dirty="0">
                <a:cs typeface="Arial"/>
              </a:rPr>
              <a:t>Compensation from services performed</a:t>
            </a:r>
          </a:p>
          <a:p>
            <a:pPr marL="457200" indent="-457200">
              <a:lnSpc>
                <a:spcPct val="120000"/>
              </a:lnSpc>
              <a:spcBef>
                <a:spcPts val="0"/>
              </a:spcBef>
              <a:buClr>
                <a:schemeClr val="bg2"/>
              </a:buClr>
            </a:pPr>
            <a:r>
              <a:rPr lang="en-US" sz="2000" dirty="0">
                <a:cs typeface="Arial"/>
              </a:rPr>
              <a:t>Substitute payments in securities lending transaction</a:t>
            </a:r>
          </a:p>
          <a:p>
            <a:pPr marL="457200" indent="-457200">
              <a:lnSpc>
                <a:spcPct val="120000"/>
              </a:lnSpc>
              <a:spcBef>
                <a:spcPts val="0"/>
              </a:spcBef>
              <a:buClr>
                <a:schemeClr val="bg2"/>
              </a:buClr>
            </a:pPr>
            <a:r>
              <a:rPr lang="en-US" sz="2000" dirty="0">
                <a:cs typeface="Arial"/>
              </a:rPr>
              <a:t>Other fixed or determinable annual or periodical gains, profits or income</a:t>
            </a:r>
          </a:p>
        </p:txBody>
      </p:sp>
    </p:spTree>
    <p:extLst>
      <p:ext uri="{BB962C8B-B14F-4D97-AF65-F5344CB8AC3E}">
        <p14:creationId xmlns:p14="http://schemas.microsoft.com/office/powerpoint/2010/main" val="319633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Federal Tax Withholdings</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bg2"/>
              </a:buClr>
              <a:buNone/>
            </a:pPr>
            <a:r>
              <a:rPr lang="en-US" sz="2400" dirty="0">
                <a:solidFill>
                  <a:schemeClr val="bg2"/>
                </a:solidFill>
                <a:cs typeface="Arial"/>
              </a:rPr>
              <a:t>Forms</a:t>
            </a:r>
          </a:p>
          <a:p>
            <a:pPr marL="457200" indent="-457200">
              <a:lnSpc>
                <a:spcPct val="120000"/>
              </a:lnSpc>
              <a:spcBef>
                <a:spcPts val="0"/>
              </a:spcBef>
              <a:buClr>
                <a:schemeClr val="bg2"/>
              </a:buClr>
            </a:pPr>
            <a:r>
              <a:rPr lang="en-US" sz="2400" dirty="0">
                <a:cs typeface="Arial"/>
              </a:rPr>
              <a:t>Form W-8BEN-Foreign Individuals</a:t>
            </a:r>
          </a:p>
          <a:p>
            <a:pPr marL="914400" lvl="1" indent="-457200">
              <a:lnSpc>
                <a:spcPct val="120000"/>
              </a:lnSpc>
              <a:spcBef>
                <a:spcPts val="0"/>
              </a:spcBef>
              <a:buClr>
                <a:schemeClr val="bg2"/>
              </a:buClr>
            </a:pPr>
            <a:r>
              <a:rPr lang="en-US" sz="2000" dirty="0">
                <a:cs typeface="Arial"/>
              </a:rPr>
              <a:t>Documents foreign status to US withholding agents</a:t>
            </a:r>
          </a:p>
          <a:p>
            <a:pPr marL="914400" lvl="1" indent="-457200">
              <a:lnSpc>
                <a:spcPct val="120000"/>
              </a:lnSpc>
              <a:spcBef>
                <a:spcPts val="0"/>
              </a:spcBef>
              <a:buClr>
                <a:schemeClr val="bg2"/>
              </a:buClr>
            </a:pPr>
            <a:r>
              <a:rPr lang="en-US" sz="2000" dirty="0">
                <a:cs typeface="Arial"/>
              </a:rPr>
              <a:t>Establishes foreign status to claim reduced tax rate or claim an exemption from withholding as a resident of a foreign country</a:t>
            </a:r>
          </a:p>
          <a:p>
            <a:pPr marL="914400" lvl="1" indent="-457200">
              <a:lnSpc>
                <a:spcPct val="120000"/>
              </a:lnSpc>
              <a:spcBef>
                <a:spcPts val="0"/>
              </a:spcBef>
              <a:buClr>
                <a:schemeClr val="bg2"/>
              </a:buClr>
            </a:pPr>
            <a:r>
              <a:rPr lang="en-US" sz="2000" dirty="0">
                <a:cs typeface="Arial"/>
              </a:rPr>
              <a:t>Needs to be files prior payment or the withholding agent should withhold tax at 30% </a:t>
            </a:r>
          </a:p>
          <a:p>
            <a:pPr marL="457200" indent="-457200">
              <a:lnSpc>
                <a:spcPct val="120000"/>
              </a:lnSpc>
              <a:spcBef>
                <a:spcPts val="0"/>
              </a:spcBef>
              <a:buClr>
                <a:schemeClr val="bg2"/>
              </a:buClr>
            </a:pPr>
            <a:r>
              <a:rPr lang="en-US" sz="2400" dirty="0">
                <a:cs typeface="Arial"/>
              </a:rPr>
              <a:t>Form W-9-US Citizens &amp; Resident Aliens</a:t>
            </a:r>
          </a:p>
          <a:p>
            <a:pPr marL="914400" lvl="1" indent="-457200">
              <a:lnSpc>
                <a:spcPct val="120000"/>
              </a:lnSpc>
              <a:spcBef>
                <a:spcPts val="0"/>
              </a:spcBef>
              <a:buClr>
                <a:schemeClr val="bg2"/>
              </a:buClr>
            </a:pPr>
            <a:r>
              <a:rPr lang="en-US" sz="2000" dirty="0">
                <a:cs typeface="Arial"/>
              </a:rPr>
              <a:t>Use for exemption from withholding purposes instead of Form W-8BEN </a:t>
            </a:r>
          </a:p>
        </p:txBody>
      </p:sp>
    </p:spTree>
    <p:extLst>
      <p:ext uri="{BB962C8B-B14F-4D97-AF65-F5344CB8AC3E}">
        <p14:creationId xmlns:p14="http://schemas.microsoft.com/office/powerpoint/2010/main" val="397006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Federal Tax Withholdings</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chemeClr val="bg2"/>
              </a:buClr>
              <a:buNone/>
            </a:pPr>
            <a:r>
              <a:rPr lang="en-US" sz="2400" dirty="0">
                <a:solidFill>
                  <a:schemeClr val="bg2"/>
                </a:solidFill>
                <a:cs typeface="Arial"/>
              </a:rPr>
              <a:t>Forms</a:t>
            </a:r>
          </a:p>
          <a:p>
            <a:pPr marL="457200" indent="-457200">
              <a:lnSpc>
                <a:spcPct val="120000"/>
              </a:lnSpc>
              <a:spcBef>
                <a:spcPts val="0"/>
              </a:spcBef>
              <a:buClr>
                <a:schemeClr val="bg2"/>
              </a:buClr>
            </a:pPr>
            <a:r>
              <a:rPr lang="en-US" sz="2400" dirty="0">
                <a:cs typeface="Arial"/>
              </a:rPr>
              <a:t>Form W-8BEN-E is used for entities</a:t>
            </a:r>
          </a:p>
          <a:p>
            <a:pPr marL="457200" indent="-457200">
              <a:lnSpc>
                <a:spcPct val="120000"/>
              </a:lnSpc>
              <a:spcBef>
                <a:spcPts val="0"/>
              </a:spcBef>
              <a:buClr>
                <a:schemeClr val="bg2"/>
              </a:buClr>
            </a:pPr>
            <a:r>
              <a:rPr lang="en-US" sz="2400" dirty="0">
                <a:cs typeface="Arial"/>
              </a:rPr>
              <a:t>Form W-8ECI is used for beneficial owners who claim that income is effectively connected with the conduct of trade of business within the US (with the exception of personal services) </a:t>
            </a:r>
          </a:p>
          <a:p>
            <a:pPr marL="457200" indent="-457200">
              <a:lnSpc>
                <a:spcPct val="120000"/>
              </a:lnSpc>
              <a:spcBef>
                <a:spcPts val="0"/>
              </a:spcBef>
              <a:buClr>
                <a:schemeClr val="bg2"/>
              </a:buClr>
            </a:pPr>
            <a:r>
              <a:rPr lang="en-US" sz="2400" dirty="0">
                <a:cs typeface="Arial"/>
              </a:rPr>
              <a:t>Form 8233 or W-3 is used for beneficial owners who are receiving compensation for personal services performed in the US</a:t>
            </a:r>
          </a:p>
          <a:p>
            <a:pPr marL="457200" indent="-457200">
              <a:lnSpc>
                <a:spcPct val="120000"/>
              </a:lnSpc>
              <a:spcBef>
                <a:spcPts val="0"/>
              </a:spcBef>
              <a:buClr>
                <a:schemeClr val="bg2"/>
              </a:buClr>
            </a:pPr>
            <a:endParaRPr lang="en-US" sz="2400" dirty="0">
              <a:cs typeface="Arial"/>
            </a:endParaRPr>
          </a:p>
          <a:p>
            <a:pPr marL="0" indent="0">
              <a:lnSpc>
                <a:spcPct val="120000"/>
              </a:lnSpc>
              <a:spcBef>
                <a:spcPts val="0"/>
              </a:spcBef>
              <a:buClr>
                <a:schemeClr val="bg2"/>
              </a:buClr>
              <a:buNone/>
            </a:pPr>
            <a:endParaRPr lang="en-US" sz="2400" dirty="0">
              <a:cs typeface="Arial"/>
            </a:endParaRPr>
          </a:p>
          <a:p>
            <a:pPr marL="0" indent="0" algn="ctr">
              <a:lnSpc>
                <a:spcPct val="120000"/>
              </a:lnSpc>
              <a:spcBef>
                <a:spcPts val="0"/>
              </a:spcBef>
              <a:buClr>
                <a:schemeClr val="bg2"/>
              </a:buClr>
              <a:buNone/>
            </a:pPr>
            <a:r>
              <a:rPr lang="en-US" sz="1600" dirty="0">
                <a:solidFill>
                  <a:schemeClr val="bg2"/>
                </a:solidFill>
              </a:rPr>
              <a:t>Refer to </a:t>
            </a:r>
            <a:r>
              <a:rPr lang="en-US" sz="1600" b="1" dirty="0">
                <a:solidFill>
                  <a:schemeClr val="bg2"/>
                </a:solidFill>
              </a:rPr>
              <a:t>IRS publication 515, </a:t>
            </a:r>
            <a:r>
              <a:rPr lang="en-US" sz="1600" b="1" i="1" dirty="0" err="1">
                <a:solidFill>
                  <a:schemeClr val="bg2"/>
                </a:solidFill>
              </a:rPr>
              <a:t>Witholding</a:t>
            </a:r>
            <a:r>
              <a:rPr lang="en-US" sz="1600" b="1" i="1" dirty="0">
                <a:solidFill>
                  <a:schemeClr val="bg2"/>
                </a:solidFill>
              </a:rPr>
              <a:t> of Tax on Nonresident Aliens and Foreign Corporations</a:t>
            </a:r>
            <a:br>
              <a:rPr lang="en-US" sz="1600" b="1" i="1" dirty="0">
                <a:solidFill>
                  <a:schemeClr val="bg2"/>
                </a:solidFill>
              </a:rPr>
            </a:br>
            <a:r>
              <a:rPr lang="en-US" sz="1600" dirty="0">
                <a:solidFill>
                  <a:schemeClr val="bg2"/>
                </a:solidFill>
              </a:rPr>
              <a:t>for further details. For copies of the aforementioned forms, visit www.irs.gov.</a:t>
            </a:r>
          </a:p>
        </p:txBody>
      </p:sp>
    </p:spTree>
    <p:extLst>
      <p:ext uri="{BB962C8B-B14F-4D97-AF65-F5344CB8AC3E}">
        <p14:creationId xmlns:p14="http://schemas.microsoft.com/office/powerpoint/2010/main" val="4791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AD8F-FF71-4DFC-942D-EAACCFFF113E}"/>
              </a:ext>
            </a:extLst>
          </p:cNvPr>
          <p:cNvSpPr>
            <a:spLocks noGrp="1"/>
          </p:cNvSpPr>
          <p:nvPr>
            <p:ph type="title"/>
          </p:nvPr>
        </p:nvSpPr>
        <p:spPr/>
        <p:txBody>
          <a:bodyPr/>
          <a:lstStyle/>
          <a:p>
            <a:r>
              <a:rPr lang="en-US" dirty="0"/>
              <a:t>Top Rate on Ordinary Income</a:t>
            </a:r>
          </a:p>
        </p:txBody>
      </p:sp>
      <p:sp>
        <p:nvSpPr>
          <p:cNvPr id="3" name="Rectangle 2">
            <a:extLst>
              <a:ext uri="{FF2B5EF4-FFF2-40B4-BE49-F238E27FC236}">
                <a16:creationId xmlns:a16="http://schemas.microsoft.com/office/drawing/2014/main" id="{280433FF-C45F-4DC5-8DF6-615CD3B73AE7}"/>
              </a:ext>
            </a:extLst>
          </p:cNvPr>
          <p:cNvSpPr/>
          <p:nvPr/>
        </p:nvSpPr>
        <p:spPr>
          <a:xfrm>
            <a:off x="684123" y="1275866"/>
            <a:ext cx="10823753" cy="5696686"/>
          </a:xfrm>
          <a:prstGeom prst="rect">
            <a:avLst/>
          </a:prstGeom>
        </p:spPr>
        <p:txBody>
          <a:bodyPr wrap="square" lIns="82039" tIns="41020" rIns="82039" bIns="41020">
            <a:spAutoFit/>
          </a:bodyPr>
          <a:lstStyle/>
          <a:p>
            <a:pPr marL="285750" indent="-285750" defTabSz="820391">
              <a:spcBef>
                <a:spcPct val="20000"/>
              </a:spcBef>
              <a:buClr>
                <a:srgbClr val="0070C0"/>
              </a:buClr>
              <a:buSzPct val="95000"/>
              <a:buFont typeface="Wingdings" panose="05000000000000000000" pitchFamily="2" charset="2"/>
              <a:buChar char="§"/>
            </a:pPr>
            <a:endParaRPr lang="en-US" sz="2400" dirty="0">
              <a:solidFill>
                <a:prstClr val="black"/>
              </a:solidFill>
              <a:latin typeface="Century Gothic" pitchFamily="34" charset="0"/>
            </a:endParaRPr>
          </a:p>
          <a:p>
            <a:pPr defTabSz="820391">
              <a:spcBef>
                <a:spcPct val="20000"/>
              </a:spcBef>
              <a:buClr>
                <a:srgbClr val="0070C0"/>
              </a:buClr>
              <a:buSzPct val="95000"/>
            </a:pPr>
            <a:r>
              <a:rPr lang="en-US" sz="2400" b="1" dirty="0">
                <a:solidFill>
                  <a:prstClr val="black"/>
                </a:solidFill>
                <a:latin typeface="Century Gothic" pitchFamily="34" charset="0"/>
              </a:rPr>
              <a:t>Current Law</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Top rate </a:t>
            </a:r>
            <a:r>
              <a:rPr lang="en-US" sz="2400" b="1" dirty="0">
                <a:solidFill>
                  <a:schemeClr val="bg2"/>
                </a:solidFill>
                <a:latin typeface="Century Gothic" pitchFamily="34" charset="0"/>
              </a:rPr>
              <a:t>37%</a:t>
            </a:r>
            <a:r>
              <a:rPr lang="en-US" sz="2400" dirty="0">
                <a:solidFill>
                  <a:prstClr val="black"/>
                </a:solidFill>
                <a:latin typeface="Century Gothic" pitchFamily="34" charset="0"/>
              </a:rPr>
              <a:t> </a:t>
            </a:r>
            <a:r>
              <a:rPr lang="en-US" sz="2400" i="1" dirty="0">
                <a:solidFill>
                  <a:prstClr val="black"/>
                </a:solidFill>
                <a:latin typeface="Century Gothic" pitchFamily="34" charset="0"/>
              </a:rPr>
              <a:t>(reduced from 39.6% by President Trump’s legislation)</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Rates begin at 10% and rise to 37% with intermediary rates of 12%, 22%, 24%, 32%, and 35% under the U.S. progressive tax system</a:t>
            </a:r>
          </a:p>
          <a:p>
            <a:pPr defTabSz="820391">
              <a:spcBef>
                <a:spcPct val="20000"/>
              </a:spcBef>
              <a:buClr>
                <a:srgbClr val="0070C0"/>
              </a:buClr>
              <a:buSzPct val="95000"/>
            </a:pPr>
            <a:r>
              <a:rPr lang="en-US" sz="2400" b="1" dirty="0">
                <a:solidFill>
                  <a:prstClr val="black"/>
                </a:solidFill>
                <a:latin typeface="Century Gothic" pitchFamily="34" charset="0"/>
              </a:rPr>
              <a:t>Biden’s Plan</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Raise only the top rate of 37% back to </a:t>
            </a:r>
            <a:r>
              <a:rPr lang="en-US" sz="2400" b="1" dirty="0">
                <a:solidFill>
                  <a:schemeClr val="bg2"/>
                </a:solidFill>
                <a:latin typeface="Century Gothic" pitchFamily="34" charset="0"/>
              </a:rPr>
              <a:t>39.6%</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This bracket currently kicks in for single taxpayers with income in excess of $520,000 and married taxpayers with income in excess $620,000</a:t>
            </a:r>
          </a:p>
          <a:p>
            <a:pPr defTabSz="820391">
              <a:spcBef>
                <a:spcPct val="20000"/>
              </a:spcBef>
              <a:buClr>
                <a:srgbClr val="0070C0"/>
              </a:buClr>
              <a:buSzPct val="95000"/>
            </a:pPr>
            <a:endParaRPr lang="en-US" dirty="0">
              <a:solidFill>
                <a:prstClr val="black"/>
              </a:solidFill>
              <a:latin typeface="Century Gothic" pitchFamily="34" charset="0"/>
            </a:endParaRPr>
          </a:p>
          <a:p>
            <a:pPr defTabSz="820391">
              <a:spcBef>
                <a:spcPct val="20000"/>
              </a:spcBef>
              <a:buClr>
                <a:srgbClr val="660033"/>
              </a:buClr>
              <a:buSzPct val="95000"/>
            </a:pPr>
            <a:endParaRPr lang="en-US" sz="600" dirty="0">
              <a:solidFill>
                <a:prstClr val="black"/>
              </a:solidFill>
              <a:latin typeface="Century Gothic" pitchFamily="34" charset="0"/>
            </a:endParaRPr>
          </a:p>
          <a:p>
            <a:pPr defTabSz="820391">
              <a:spcBef>
                <a:spcPct val="20000"/>
              </a:spcBef>
              <a:buClr>
                <a:srgbClr val="660033"/>
              </a:buClr>
              <a:buSzPct val="95000"/>
            </a:pPr>
            <a:r>
              <a:rPr lang="en-US" sz="2800" dirty="0">
                <a:solidFill>
                  <a:prstClr val="black"/>
                </a:solidFill>
                <a:latin typeface="Century Gothic" pitchFamily="34" charset="0"/>
              </a:rPr>
              <a:t>	</a:t>
            </a:r>
            <a:endParaRPr lang="en-US" sz="600" dirty="0">
              <a:solidFill>
                <a:prstClr val="black"/>
              </a:solidFill>
              <a:latin typeface="Century Gothic" pitchFamily="34" charset="0"/>
            </a:endParaRPr>
          </a:p>
          <a:p>
            <a:pPr defTabSz="820391">
              <a:spcBef>
                <a:spcPct val="20000"/>
              </a:spcBef>
              <a:buClr>
                <a:srgbClr val="660033"/>
              </a:buClr>
              <a:buSzPct val="95000"/>
            </a:pPr>
            <a:r>
              <a:rPr lang="en-US" sz="2800" dirty="0">
                <a:solidFill>
                  <a:prstClr val="black"/>
                </a:solidFill>
                <a:latin typeface="Century Gothic" pitchFamily="34" charset="0"/>
              </a:rPr>
              <a:t>	</a:t>
            </a:r>
          </a:p>
        </p:txBody>
      </p:sp>
    </p:spTree>
    <p:extLst>
      <p:ext uri="{BB962C8B-B14F-4D97-AF65-F5344CB8AC3E}">
        <p14:creationId xmlns:p14="http://schemas.microsoft.com/office/powerpoint/2010/main" val="60172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85F-4779-4092-B75D-AC1EA968FE20}"/>
              </a:ext>
            </a:extLst>
          </p:cNvPr>
          <p:cNvSpPr>
            <a:spLocks noGrp="1"/>
          </p:cNvSpPr>
          <p:nvPr>
            <p:ph type="title"/>
          </p:nvPr>
        </p:nvSpPr>
        <p:spPr/>
        <p:txBody>
          <a:bodyPr/>
          <a:lstStyle/>
          <a:p>
            <a:r>
              <a:rPr lang="en-US" dirty="0"/>
              <a:t>Top Rate on Long-Term Capital Gains &amp; Qualified Dividends</a:t>
            </a:r>
          </a:p>
        </p:txBody>
      </p:sp>
      <p:sp>
        <p:nvSpPr>
          <p:cNvPr id="3" name="Rectangle 2">
            <a:extLst>
              <a:ext uri="{FF2B5EF4-FFF2-40B4-BE49-F238E27FC236}">
                <a16:creationId xmlns:a16="http://schemas.microsoft.com/office/drawing/2014/main" id="{F1EFD598-8AC5-4AD7-8EEA-4FBA4F2CD9BB}"/>
              </a:ext>
            </a:extLst>
          </p:cNvPr>
          <p:cNvSpPr/>
          <p:nvPr/>
        </p:nvSpPr>
        <p:spPr>
          <a:xfrm>
            <a:off x="684123" y="1690688"/>
            <a:ext cx="10823753" cy="4625623"/>
          </a:xfrm>
          <a:prstGeom prst="rect">
            <a:avLst/>
          </a:prstGeom>
        </p:spPr>
        <p:txBody>
          <a:bodyPr wrap="square" lIns="82039" tIns="41020" rIns="82039" bIns="41020">
            <a:spAutoFit/>
          </a:bodyPr>
          <a:lstStyle/>
          <a:p>
            <a:pPr marL="285750" indent="-285750" defTabSz="820391">
              <a:spcBef>
                <a:spcPct val="20000"/>
              </a:spcBef>
              <a:buClr>
                <a:srgbClr val="0070C0"/>
              </a:buClr>
              <a:buSzPct val="95000"/>
              <a:buFont typeface="Wingdings" panose="05000000000000000000" pitchFamily="2" charset="2"/>
              <a:buChar char="§"/>
            </a:pPr>
            <a:endParaRPr lang="en-US" sz="2400" dirty="0">
              <a:solidFill>
                <a:prstClr val="black"/>
              </a:solidFill>
              <a:latin typeface="Century Gothic" pitchFamily="34" charset="0"/>
            </a:endParaRPr>
          </a:p>
          <a:p>
            <a:pPr defTabSz="820391">
              <a:spcBef>
                <a:spcPct val="20000"/>
              </a:spcBef>
              <a:buClr>
                <a:srgbClr val="0070C0"/>
              </a:buClr>
              <a:buSzPct val="95000"/>
            </a:pPr>
            <a:r>
              <a:rPr lang="en-US" sz="2400" b="1" dirty="0">
                <a:solidFill>
                  <a:prstClr val="black"/>
                </a:solidFill>
                <a:latin typeface="Century Gothic" pitchFamily="34" charset="0"/>
              </a:rPr>
              <a:t>Current Law</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High of </a:t>
            </a:r>
            <a:r>
              <a:rPr lang="en-US" sz="2400" b="1" dirty="0">
                <a:solidFill>
                  <a:schemeClr val="bg2"/>
                </a:solidFill>
                <a:latin typeface="Century Gothic" pitchFamily="34" charset="0"/>
              </a:rPr>
              <a:t>20%</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Most American's pay 15%</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Those in the 10% and 12% brackets pay 0%</a:t>
            </a:r>
          </a:p>
          <a:p>
            <a:pPr defTabSz="820391">
              <a:spcBef>
                <a:spcPct val="20000"/>
              </a:spcBef>
              <a:buClr>
                <a:srgbClr val="0070C0"/>
              </a:buClr>
              <a:buSzPct val="95000"/>
            </a:pPr>
            <a:r>
              <a:rPr lang="en-US" sz="2400" b="1" dirty="0">
                <a:solidFill>
                  <a:prstClr val="black"/>
                </a:solidFill>
                <a:latin typeface="Century Gothic" pitchFamily="34" charset="0"/>
              </a:rPr>
              <a:t>Biden’s Plan</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Increase the top rate from 20% to </a:t>
            </a:r>
            <a:r>
              <a:rPr lang="en-US" sz="2400" b="1" dirty="0">
                <a:solidFill>
                  <a:schemeClr val="bg2"/>
                </a:solidFill>
                <a:latin typeface="Century Gothic" pitchFamily="34" charset="0"/>
              </a:rPr>
              <a:t>39.6%</a:t>
            </a:r>
            <a:r>
              <a:rPr lang="en-US" sz="2400" dirty="0">
                <a:solidFill>
                  <a:prstClr val="black"/>
                </a:solidFill>
                <a:latin typeface="Century Gothic" pitchFamily="34" charset="0"/>
              </a:rPr>
              <a:t> for taxpayers earning more than $1 million</a:t>
            </a:r>
            <a:endParaRPr lang="en-US" dirty="0">
              <a:solidFill>
                <a:prstClr val="black"/>
              </a:solidFill>
              <a:latin typeface="Century Gothic" pitchFamily="34" charset="0"/>
            </a:endParaRPr>
          </a:p>
          <a:p>
            <a:pPr defTabSz="820391">
              <a:spcBef>
                <a:spcPct val="20000"/>
              </a:spcBef>
              <a:buClr>
                <a:srgbClr val="660033"/>
              </a:buClr>
              <a:buSzPct val="95000"/>
            </a:pPr>
            <a:endParaRPr lang="en-US" sz="600" dirty="0">
              <a:solidFill>
                <a:prstClr val="black"/>
              </a:solidFill>
              <a:latin typeface="Century Gothic" pitchFamily="34" charset="0"/>
            </a:endParaRPr>
          </a:p>
          <a:p>
            <a:pPr defTabSz="820391">
              <a:spcBef>
                <a:spcPct val="20000"/>
              </a:spcBef>
              <a:buClr>
                <a:srgbClr val="660033"/>
              </a:buClr>
              <a:buSzPct val="95000"/>
            </a:pPr>
            <a:r>
              <a:rPr lang="en-US" sz="2800" dirty="0">
                <a:solidFill>
                  <a:prstClr val="black"/>
                </a:solidFill>
                <a:latin typeface="Century Gothic" pitchFamily="34" charset="0"/>
              </a:rPr>
              <a:t>	</a:t>
            </a:r>
            <a:endParaRPr lang="en-US" sz="600" dirty="0">
              <a:solidFill>
                <a:prstClr val="black"/>
              </a:solidFill>
              <a:latin typeface="Century Gothic" pitchFamily="34" charset="0"/>
            </a:endParaRPr>
          </a:p>
          <a:p>
            <a:pPr defTabSz="820391">
              <a:spcBef>
                <a:spcPct val="20000"/>
              </a:spcBef>
              <a:buClr>
                <a:srgbClr val="660033"/>
              </a:buClr>
              <a:buSzPct val="95000"/>
            </a:pPr>
            <a:r>
              <a:rPr lang="en-US" sz="2800" dirty="0">
                <a:solidFill>
                  <a:prstClr val="black"/>
                </a:solidFill>
                <a:latin typeface="Century Gothic" pitchFamily="34" charset="0"/>
              </a:rPr>
              <a:t>	</a:t>
            </a:r>
          </a:p>
        </p:txBody>
      </p:sp>
    </p:spTree>
    <p:extLst>
      <p:ext uri="{BB962C8B-B14F-4D97-AF65-F5344CB8AC3E}">
        <p14:creationId xmlns:p14="http://schemas.microsoft.com/office/powerpoint/2010/main" val="2788506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D086-C6A7-4E1E-A386-C4002D3C8A01}"/>
              </a:ext>
            </a:extLst>
          </p:cNvPr>
          <p:cNvSpPr>
            <a:spLocks noGrp="1"/>
          </p:cNvSpPr>
          <p:nvPr>
            <p:ph type="title"/>
          </p:nvPr>
        </p:nvSpPr>
        <p:spPr>
          <a:xfrm>
            <a:off x="838200" y="40005"/>
            <a:ext cx="10515600" cy="1325563"/>
          </a:xfrm>
        </p:spPr>
        <p:txBody>
          <a:bodyPr/>
          <a:lstStyle/>
          <a:p>
            <a:r>
              <a:rPr lang="en-US" dirty="0"/>
              <a:t>Payroll Taxes</a:t>
            </a:r>
          </a:p>
        </p:txBody>
      </p:sp>
      <p:sp>
        <p:nvSpPr>
          <p:cNvPr id="3" name="Rectangle 2">
            <a:extLst>
              <a:ext uri="{FF2B5EF4-FFF2-40B4-BE49-F238E27FC236}">
                <a16:creationId xmlns:a16="http://schemas.microsoft.com/office/drawing/2014/main" id="{0711E4A9-CCD1-4D0A-9D07-93618AE95A3F}"/>
              </a:ext>
            </a:extLst>
          </p:cNvPr>
          <p:cNvSpPr/>
          <p:nvPr/>
        </p:nvSpPr>
        <p:spPr>
          <a:xfrm>
            <a:off x="684123" y="1153567"/>
            <a:ext cx="11194688" cy="5013422"/>
          </a:xfrm>
          <a:prstGeom prst="rect">
            <a:avLst/>
          </a:prstGeom>
        </p:spPr>
        <p:txBody>
          <a:bodyPr wrap="square" lIns="82039" tIns="41020" rIns="82039" bIns="41020">
            <a:spAutoFit/>
          </a:bodyPr>
          <a:lstStyle/>
          <a:p>
            <a:pPr defTabSz="820391">
              <a:spcBef>
                <a:spcPct val="20000"/>
              </a:spcBef>
              <a:buClr>
                <a:srgbClr val="0070C0"/>
              </a:buClr>
              <a:buSzPct val="95000"/>
            </a:pPr>
            <a:r>
              <a:rPr lang="en-US" sz="2000" b="1" dirty="0">
                <a:solidFill>
                  <a:prstClr val="black"/>
                </a:solidFill>
                <a:latin typeface="Century Gothic" pitchFamily="34" charset="0"/>
              </a:rPr>
              <a:t>Current Law</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Employer and employee split a 12.4% tax on earnings up to the Social Security wage base cap, which in 2020 is $137,700</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For ALL wages, the employer and employee split a 2.9% Medicare tax</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If you're self-employed, you're on the hook for the full 15.3% </a:t>
            </a:r>
            <a:r>
              <a:rPr lang="en-US" i="1" dirty="0">
                <a:solidFill>
                  <a:prstClr val="black"/>
                </a:solidFill>
                <a:latin typeface="Century Gothic" pitchFamily="34" charset="0"/>
              </a:rPr>
              <a:t>(though you do get to deduct half on your income tax return)</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As part of Obamacare, those who earn more than $250,000 (if married, $200,000 if single) are subject to an additional 0.9% payroll tax</a:t>
            </a:r>
            <a:endParaRPr lang="en-US" sz="2000" dirty="0">
              <a:solidFill>
                <a:prstClr val="black"/>
              </a:solidFill>
              <a:latin typeface="Century Gothic" pitchFamily="34" charset="0"/>
            </a:endParaRPr>
          </a:p>
          <a:p>
            <a:pPr defTabSz="820391">
              <a:spcBef>
                <a:spcPct val="20000"/>
              </a:spcBef>
              <a:buClr>
                <a:srgbClr val="0070C0"/>
              </a:buClr>
              <a:buSzPct val="95000"/>
            </a:pPr>
            <a:r>
              <a:rPr lang="en-US" sz="2000" b="1" dirty="0">
                <a:solidFill>
                  <a:prstClr val="black"/>
                </a:solidFill>
                <a:latin typeface="Century Gothic" pitchFamily="34" charset="0"/>
              </a:rPr>
              <a:t>Biden’s Plan</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Lift the cap on the Social Security payroll tax, but ONLY ON WAGES IN EXCESS OF $400,000</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Creates a donut hole. An employee paid a $500,000 salary would pay:</a:t>
            </a:r>
          </a:p>
          <a:p>
            <a:pPr marL="1200150" lvl="2" indent="-285750" defTabSz="820391">
              <a:spcBef>
                <a:spcPct val="20000"/>
              </a:spcBef>
              <a:buClr>
                <a:schemeClr val="bg2"/>
              </a:buClr>
              <a:buSzPct val="95000"/>
              <a:buFont typeface="Wingdings" panose="05000000000000000000" pitchFamily="2" charset="2"/>
              <a:buChar char="§"/>
            </a:pPr>
            <a:r>
              <a:rPr lang="en-US" sz="1600" dirty="0">
                <a:solidFill>
                  <a:prstClr val="black"/>
                </a:solidFill>
                <a:latin typeface="Century Gothic" pitchFamily="34" charset="0"/>
              </a:rPr>
              <a:t>the 6.2% Social Security tax on the first $137,700,</a:t>
            </a:r>
          </a:p>
          <a:p>
            <a:pPr marL="1200150" lvl="2" indent="-285750" defTabSz="820391">
              <a:spcBef>
                <a:spcPct val="20000"/>
              </a:spcBef>
              <a:buClr>
                <a:schemeClr val="bg2"/>
              </a:buClr>
              <a:buSzPct val="95000"/>
              <a:buFont typeface="Wingdings" panose="05000000000000000000" pitchFamily="2" charset="2"/>
              <a:buChar char="§"/>
            </a:pPr>
            <a:r>
              <a:rPr lang="en-US" sz="1600" dirty="0">
                <a:solidFill>
                  <a:prstClr val="black"/>
                </a:solidFill>
                <a:latin typeface="Century Gothic" pitchFamily="34" charset="0"/>
              </a:rPr>
              <a:t>no Social Security tax on wages from $137,700 to $400,000,</a:t>
            </a:r>
          </a:p>
          <a:p>
            <a:pPr marL="1200150" lvl="2" indent="-285750" defTabSz="820391">
              <a:spcBef>
                <a:spcPct val="20000"/>
              </a:spcBef>
              <a:buClr>
                <a:schemeClr val="bg2"/>
              </a:buClr>
              <a:buSzPct val="95000"/>
              <a:buFont typeface="Wingdings" panose="05000000000000000000" pitchFamily="2" charset="2"/>
              <a:buChar char="§"/>
            </a:pPr>
            <a:r>
              <a:rPr lang="en-US" sz="1600" dirty="0">
                <a:solidFill>
                  <a:prstClr val="black"/>
                </a:solidFill>
                <a:latin typeface="Century Gothic" pitchFamily="34" charset="0"/>
              </a:rPr>
              <a:t>and then another 6.2% tax on the wages between $400,000 and $500,000.</a:t>
            </a:r>
          </a:p>
          <a:p>
            <a:pPr marL="1200150" lvl="2" indent="-285750" defTabSz="820391">
              <a:spcBef>
                <a:spcPct val="20000"/>
              </a:spcBef>
              <a:buClr>
                <a:schemeClr val="bg2"/>
              </a:buClr>
              <a:buSzPct val="95000"/>
              <a:buFont typeface="Wingdings" panose="05000000000000000000" pitchFamily="2" charset="2"/>
              <a:buChar char="§"/>
            </a:pPr>
            <a:r>
              <a:rPr lang="en-US" sz="1600" dirty="0">
                <a:solidFill>
                  <a:prstClr val="black"/>
                </a:solidFill>
                <a:latin typeface="Century Gothic" pitchFamily="34" charset="0"/>
              </a:rPr>
              <a:t>He or she would also pay the 1.45% Medicare tax on all wages and the 0.9% Obamacare tax on wages over $250,000 (if married)</a:t>
            </a:r>
          </a:p>
        </p:txBody>
      </p:sp>
    </p:spTree>
    <p:extLst>
      <p:ext uri="{BB962C8B-B14F-4D97-AF65-F5344CB8AC3E}">
        <p14:creationId xmlns:p14="http://schemas.microsoft.com/office/powerpoint/2010/main" val="4037394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6ADE-1CF8-414F-BF99-07A43B6F2956}"/>
              </a:ext>
            </a:extLst>
          </p:cNvPr>
          <p:cNvSpPr>
            <a:spLocks noGrp="1"/>
          </p:cNvSpPr>
          <p:nvPr>
            <p:ph type="title"/>
          </p:nvPr>
        </p:nvSpPr>
        <p:spPr/>
        <p:txBody>
          <a:bodyPr/>
          <a:lstStyle/>
          <a:p>
            <a:r>
              <a:rPr lang="en-US" dirty="0"/>
              <a:t>Elimination of the 20% Qualified Business Income Deduction</a:t>
            </a:r>
          </a:p>
        </p:txBody>
      </p:sp>
      <p:sp>
        <p:nvSpPr>
          <p:cNvPr id="3" name="Rectangle 2">
            <a:extLst>
              <a:ext uri="{FF2B5EF4-FFF2-40B4-BE49-F238E27FC236}">
                <a16:creationId xmlns:a16="http://schemas.microsoft.com/office/drawing/2014/main" id="{F16888DD-2144-46DE-971B-45CA5D31E80F}"/>
              </a:ext>
            </a:extLst>
          </p:cNvPr>
          <p:cNvSpPr/>
          <p:nvPr/>
        </p:nvSpPr>
        <p:spPr>
          <a:xfrm>
            <a:off x="692512" y="1869806"/>
            <a:ext cx="11194688" cy="3702294"/>
          </a:xfrm>
          <a:prstGeom prst="rect">
            <a:avLst/>
          </a:prstGeom>
        </p:spPr>
        <p:txBody>
          <a:bodyPr wrap="square" lIns="82039" tIns="41020" rIns="82039" bIns="41020">
            <a:spAutoFit/>
          </a:bodyPr>
          <a:lstStyle/>
          <a:p>
            <a:pPr defTabSz="820391">
              <a:spcBef>
                <a:spcPct val="20000"/>
              </a:spcBef>
              <a:buClr>
                <a:srgbClr val="0070C0"/>
              </a:buClr>
              <a:buSzPct val="95000"/>
            </a:pPr>
            <a:r>
              <a:rPr lang="en-US" sz="2400" b="1" dirty="0">
                <a:solidFill>
                  <a:prstClr val="black"/>
                </a:solidFill>
                <a:latin typeface="Century Gothic" pitchFamily="34" charset="0"/>
              </a:rPr>
              <a:t>Current Law</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The TCJA allows taxpayers who operate businesses as an S corporation, partnership, or sole proprietorship to claim a deduction equal to 20% of the qualified income earned in the business</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This reduces the effective top rate on this type of income from 37% to 29.6%</a:t>
            </a:r>
            <a:endParaRPr lang="en-US" sz="2000" dirty="0">
              <a:solidFill>
                <a:prstClr val="black"/>
              </a:solidFill>
              <a:latin typeface="Century Gothic" pitchFamily="34" charset="0"/>
            </a:endParaRPr>
          </a:p>
          <a:p>
            <a:pPr defTabSz="820391">
              <a:spcBef>
                <a:spcPct val="20000"/>
              </a:spcBef>
              <a:buClr>
                <a:srgbClr val="0070C0"/>
              </a:buClr>
              <a:buSzPct val="95000"/>
            </a:pPr>
            <a:r>
              <a:rPr lang="en-US" sz="2400" b="1" dirty="0">
                <a:solidFill>
                  <a:prstClr val="black"/>
                </a:solidFill>
                <a:latin typeface="Century Gothic" pitchFamily="34" charset="0"/>
              </a:rPr>
              <a:t>Biden’s Plan</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Phase-out the deduction for those taxpayers with taxable income in excess of $400,000</a:t>
            </a:r>
            <a:endParaRPr lang="en-US" sz="2000" dirty="0">
              <a:solidFill>
                <a:prstClr val="black"/>
              </a:solidFill>
              <a:latin typeface="Century Gothic" pitchFamily="34" charset="0"/>
            </a:endParaRPr>
          </a:p>
        </p:txBody>
      </p:sp>
    </p:spTree>
    <p:extLst>
      <p:ext uri="{BB962C8B-B14F-4D97-AF65-F5344CB8AC3E}">
        <p14:creationId xmlns:p14="http://schemas.microsoft.com/office/powerpoint/2010/main" val="169273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6A687-2BDD-4895-B7F5-3A44992C6B31}"/>
              </a:ext>
            </a:extLst>
          </p:cNvPr>
          <p:cNvSpPr>
            <a:spLocks noGrp="1"/>
          </p:cNvSpPr>
          <p:nvPr>
            <p:ph type="title"/>
          </p:nvPr>
        </p:nvSpPr>
        <p:spPr>
          <a:xfrm>
            <a:off x="838200" y="0"/>
            <a:ext cx="10515600" cy="1325563"/>
          </a:xfrm>
        </p:spPr>
        <p:txBody>
          <a:bodyPr/>
          <a:lstStyle/>
          <a:p>
            <a:r>
              <a:rPr lang="en-US" dirty="0"/>
              <a:t>Itemized Deductions</a:t>
            </a:r>
          </a:p>
        </p:txBody>
      </p:sp>
      <p:sp>
        <p:nvSpPr>
          <p:cNvPr id="4" name="Rectangle 3">
            <a:extLst>
              <a:ext uri="{FF2B5EF4-FFF2-40B4-BE49-F238E27FC236}">
                <a16:creationId xmlns:a16="http://schemas.microsoft.com/office/drawing/2014/main" id="{22986D86-CAC8-4545-B07F-16A3E3FE7C43}"/>
              </a:ext>
            </a:extLst>
          </p:cNvPr>
          <p:cNvSpPr/>
          <p:nvPr/>
        </p:nvSpPr>
        <p:spPr>
          <a:xfrm>
            <a:off x="598397" y="976783"/>
            <a:ext cx="11507877" cy="5302732"/>
          </a:xfrm>
          <a:prstGeom prst="rect">
            <a:avLst/>
          </a:prstGeom>
        </p:spPr>
        <p:txBody>
          <a:bodyPr wrap="square" lIns="82039" tIns="41020" rIns="82039" bIns="41020">
            <a:spAutoFit/>
          </a:bodyPr>
          <a:lstStyle/>
          <a:p>
            <a:pPr defTabSz="820391">
              <a:spcBef>
                <a:spcPct val="20000"/>
              </a:spcBef>
              <a:buClr>
                <a:srgbClr val="0070C0"/>
              </a:buClr>
              <a:buSzPct val="95000"/>
            </a:pPr>
            <a:r>
              <a:rPr lang="en-US" sz="2000" b="1" dirty="0">
                <a:solidFill>
                  <a:prstClr val="black"/>
                </a:solidFill>
                <a:latin typeface="Century Gothic" pitchFamily="34" charset="0"/>
              </a:rPr>
              <a:t>Current Law</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Taxpayers are entitled to deduct the greater of:</a:t>
            </a:r>
          </a:p>
          <a:p>
            <a:pPr marL="1200150" lvl="2"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the standard deduction, or</a:t>
            </a:r>
          </a:p>
          <a:p>
            <a:pPr marL="1200150" lvl="2"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the sum of the itemized deductions </a:t>
            </a:r>
            <a:r>
              <a:rPr lang="en-US" i="1" dirty="0">
                <a:solidFill>
                  <a:prstClr val="black"/>
                </a:solidFill>
                <a:latin typeface="Century Gothic" pitchFamily="34" charset="0"/>
              </a:rPr>
              <a:t>(things like mortgage interest, medical expenses, state and local income and property taxes, and charitable contributions)</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The TCJA nearly doubled the standard deduction (from $6,350 to $12,400 for single taxpayers, $12,700 to $24,800 for married couples), while limiting or eliminating certain itemized deductions </a:t>
            </a:r>
            <a:r>
              <a:rPr lang="en-US" i="1" dirty="0">
                <a:solidFill>
                  <a:prstClr val="black"/>
                </a:solidFill>
                <a:latin typeface="Century Gothic" pitchFamily="34" charset="0"/>
              </a:rPr>
              <a:t>(a confluence of changes that decreased the number of filers who will itemize from 30% in 2017 to 11% in 2018)</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While certain itemized deductions are subject to limitation (ex. the deduction for state and local income and property taxes is capped at $10,000) there is no longer any overall limitation on a taxpayer's itemized deductions as there was prior to 2018</a:t>
            </a:r>
          </a:p>
          <a:p>
            <a:pPr defTabSz="820391">
              <a:spcBef>
                <a:spcPct val="20000"/>
              </a:spcBef>
              <a:buClr>
                <a:srgbClr val="0070C0"/>
              </a:buClr>
              <a:buSzPct val="95000"/>
            </a:pPr>
            <a:r>
              <a:rPr lang="en-US" sz="2000" b="1" dirty="0">
                <a:solidFill>
                  <a:prstClr val="black"/>
                </a:solidFill>
                <a:latin typeface="Century Gothic" pitchFamily="34" charset="0"/>
              </a:rPr>
              <a:t>Biden’s Plan</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For those earning in excess of $400,000, he would reinstate the Pease limitation </a:t>
            </a:r>
            <a:r>
              <a:rPr lang="en-US" i="1" dirty="0">
                <a:solidFill>
                  <a:prstClr val="black"/>
                </a:solidFill>
                <a:latin typeface="Century Gothic" pitchFamily="34" charset="0"/>
              </a:rPr>
              <a:t>(reduces a taxpayer’s total itemized deductions by 3% for every dollar that income exceeds $400,000)</a:t>
            </a:r>
          </a:p>
          <a:p>
            <a:pPr marL="742950" lvl="1" indent="-285750" defTabSz="820391">
              <a:spcBef>
                <a:spcPct val="20000"/>
              </a:spcBef>
              <a:buClr>
                <a:schemeClr val="bg2"/>
              </a:buClr>
              <a:buSzPct val="95000"/>
              <a:buFont typeface="Wingdings" panose="05000000000000000000" pitchFamily="2" charset="2"/>
              <a:buChar char="§"/>
            </a:pPr>
            <a:r>
              <a:rPr lang="en-US" dirty="0">
                <a:solidFill>
                  <a:prstClr val="black"/>
                </a:solidFill>
                <a:latin typeface="Century Gothic" pitchFamily="34" charset="0"/>
              </a:rPr>
              <a:t>Cap the benefit of itemized deductions at a 28% rate for those whose income exceeds $400,000</a:t>
            </a:r>
          </a:p>
        </p:txBody>
      </p:sp>
    </p:spTree>
    <p:extLst>
      <p:ext uri="{BB962C8B-B14F-4D97-AF65-F5344CB8AC3E}">
        <p14:creationId xmlns:p14="http://schemas.microsoft.com/office/powerpoint/2010/main" val="2087193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F60B-443E-4AEE-93F6-848A15E75BD4}"/>
              </a:ext>
            </a:extLst>
          </p:cNvPr>
          <p:cNvSpPr>
            <a:spLocks noGrp="1"/>
          </p:cNvSpPr>
          <p:nvPr>
            <p:ph type="title"/>
          </p:nvPr>
        </p:nvSpPr>
        <p:spPr/>
        <p:txBody>
          <a:bodyPr/>
          <a:lstStyle/>
          <a:p>
            <a:r>
              <a:rPr lang="en-US" dirty="0"/>
              <a:t>Corporate Tax</a:t>
            </a:r>
          </a:p>
        </p:txBody>
      </p:sp>
      <p:sp>
        <p:nvSpPr>
          <p:cNvPr id="3" name="Rectangle 2">
            <a:extLst>
              <a:ext uri="{FF2B5EF4-FFF2-40B4-BE49-F238E27FC236}">
                <a16:creationId xmlns:a16="http://schemas.microsoft.com/office/drawing/2014/main" id="{7A27539C-FAAF-4B36-A775-14D4BE1F46C9}"/>
              </a:ext>
            </a:extLst>
          </p:cNvPr>
          <p:cNvSpPr/>
          <p:nvPr/>
        </p:nvSpPr>
        <p:spPr>
          <a:xfrm>
            <a:off x="684123" y="1336826"/>
            <a:ext cx="10823753" cy="5253487"/>
          </a:xfrm>
          <a:prstGeom prst="rect">
            <a:avLst/>
          </a:prstGeom>
        </p:spPr>
        <p:txBody>
          <a:bodyPr wrap="square" lIns="82039" tIns="41020" rIns="82039" bIns="41020">
            <a:spAutoFit/>
          </a:bodyPr>
          <a:lstStyle/>
          <a:p>
            <a:pPr marL="285750" indent="-285750" defTabSz="820391">
              <a:spcBef>
                <a:spcPct val="20000"/>
              </a:spcBef>
              <a:buClr>
                <a:srgbClr val="0070C0"/>
              </a:buClr>
              <a:buSzPct val="95000"/>
              <a:buFont typeface="Wingdings" panose="05000000000000000000" pitchFamily="2" charset="2"/>
              <a:buChar char="§"/>
            </a:pPr>
            <a:endParaRPr lang="en-US" sz="2400" dirty="0">
              <a:solidFill>
                <a:prstClr val="black"/>
              </a:solidFill>
              <a:latin typeface="Century Gothic" pitchFamily="34" charset="0"/>
            </a:endParaRPr>
          </a:p>
          <a:p>
            <a:pPr defTabSz="820391">
              <a:spcBef>
                <a:spcPct val="20000"/>
              </a:spcBef>
              <a:buClr>
                <a:srgbClr val="0070C0"/>
              </a:buClr>
              <a:buSzPct val="95000"/>
            </a:pPr>
            <a:r>
              <a:rPr lang="en-US" sz="2400" b="1" dirty="0">
                <a:solidFill>
                  <a:prstClr val="black"/>
                </a:solidFill>
                <a:latin typeface="Century Gothic" pitchFamily="34" charset="0"/>
              </a:rPr>
              <a:t>Current Law</a:t>
            </a:r>
          </a:p>
          <a:p>
            <a:pPr marL="742950" lvl="1" indent="-285750" defTabSz="820391">
              <a:spcBef>
                <a:spcPct val="20000"/>
              </a:spcBef>
              <a:buClr>
                <a:schemeClr val="bg2"/>
              </a:buClr>
              <a:buSzPct val="95000"/>
              <a:buFont typeface="Wingdings" panose="05000000000000000000" pitchFamily="2" charset="2"/>
              <a:buChar char="§"/>
            </a:pPr>
            <a:r>
              <a:rPr lang="en-US" sz="2400" b="1" dirty="0">
                <a:solidFill>
                  <a:schemeClr val="bg2"/>
                </a:solidFill>
                <a:latin typeface="Century Gothic" pitchFamily="34" charset="0"/>
              </a:rPr>
              <a:t>21%</a:t>
            </a:r>
            <a:r>
              <a:rPr lang="en-US" sz="2400" dirty="0">
                <a:solidFill>
                  <a:prstClr val="black"/>
                </a:solidFill>
                <a:latin typeface="Century Gothic" pitchFamily="34" charset="0"/>
              </a:rPr>
              <a:t> corporate income tax rate </a:t>
            </a:r>
            <a:r>
              <a:rPr lang="en-US" sz="2400" i="1" dirty="0">
                <a:solidFill>
                  <a:prstClr val="black"/>
                </a:solidFill>
                <a:latin typeface="Century Gothic" pitchFamily="34" charset="0"/>
              </a:rPr>
              <a:t>(TCJA reduced from 35%) </a:t>
            </a:r>
          </a:p>
          <a:p>
            <a:pPr defTabSz="820391">
              <a:spcBef>
                <a:spcPct val="20000"/>
              </a:spcBef>
              <a:buClr>
                <a:srgbClr val="0070C0"/>
              </a:buClr>
              <a:buSzPct val="95000"/>
            </a:pPr>
            <a:r>
              <a:rPr lang="en-US" sz="2400" b="1" dirty="0">
                <a:solidFill>
                  <a:prstClr val="black"/>
                </a:solidFill>
                <a:latin typeface="Century Gothic" pitchFamily="34" charset="0"/>
              </a:rPr>
              <a:t>Biden’s Plan</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Raise the corporate income tax rate to </a:t>
            </a:r>
            <a:r>
              <a:rPr lang="en-US" sz="2400" b="1" dirty="0">
                <a:solidFill>
                  <a:schemeClr val="bg2"/>
                </a:solidFill>
                <a:latin typeface="Century Gothic" pitchFamily="34" charset="0"/>
              </a:rPr>
              <a:t>28%</a:t>
            </a:r>
            <a:r>
              <a:rPr lang="en-US" sz="2400" dirty="0">
                <a:solidFill>
                  <a:prstClr val="black"/>
                </a:solidFill>
                <a:latin typeface="Century Gothic" pitchFamily="34" charset="0"/>
              </a:rPr>
              <a:t>.</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Implement a new form of the “alternative minimum tax” requiring corporations with financial statement income in excess of $100 million to at the very least pay tax of 15% on its financial statement income.</a:t>
            </a:r>
          </a:p>
          <a:p>
            <a:pPr defTabSz="820391">
              <a:spcBef>
                <a:spcPct val="20000"/>
              </a:spcBef>
              <a:buClr>
                <a:srgbClr val="0070C0"/>
              </a:buClr>
              <a:buSzPct val="95000"/>
            </a:pPr>
            <a:endParaRPr lang="en-US" dirty="0">
              <a:solidFill>
                <a:prstClr val="black"/>
              </a:solidFill>
              <a:latin typeface="Century Gothic" pitchFamily="34" charset="0"/>
            </a:endParaRPr>
          </a:p>
          <a:p>
            <a:pPr defTabSz="820391">
              <a:spcBef>
                <a:spcPct val="20000"/>
              </a:spcBef>
              <a:buClr>
                <a:srgbClr val="660033"/>
              </a:buClr>
              <a:buSzPct val="95000"/>
            </a:pPr>
            <a:endParaRPr lang="en-US" sz="600" dirty="0">
              <a:solidFill>
                <a:prstClr val="black"/>
              </a:solidFill>
              <a:latin typeface="Century Gothic" pitchFamily="34" charset="0"/>
            </a:endParaRPr>
          </a:p>
          <a:p>
            <a:pPr defTabSz="820391">
              <a:spcBef>
                <a:spcPct val="20000"/>
              </a:spcBef>
              <a:buClr>
                <a:srgbClr val="660033"/>
              </a:buClr>
              <a:buSzPct val="95000"/>
            </a:pPr>
            <a:r>
              <a:rPr lang="en-US" sz="2800" dirty="0">
                <a:solidFill>
                  <a:prstClr val="black"/>
                </a:solidFill>
                <a:latin typeface="Century Gothic" pitchFamily="34" charset="0"/>
              </a:rPr>
              <a:t>	</a:t>
            </a:r>
            <a:endParaRPr lang="en-US" sz="600" dirty="0">
              <a:solidFill>
                <a:prstClr val="black"/>
              </a:solidFill>
              <a:latin typeface="Century Gothic" pitchFamily="34" charset="0"/>
            </a:endParaRPr>
          </a:p>
          <a:p>
            <a:pPr defTabSz="820391">
              <a:spcBef>
                <a:spcPct val="20000"/>
              </a:spcBef>
              <a:buClr>
                <a:srgbClr val="660033"/>
              </a:buClr>
              <a:buSzPct val="95000"/>
            </a:pPr>
            <a:r>
              <a:rPr lang="en-US" sz="2800" dirty="0">
                <a:solidFill>
                  <a:prstClr val="black"/>
                </a:solidFill>
                <a:latin typeface="Century Gothic" pitchFamily="34" charset="0"/>
              </a:rPr>
              <a:t>	</a:t>
            </a:r>
          </a:p>
        </p:txBody>
      </p:sp>
    </p:spTree>
    <p:extLst>
      <p:ext uri="{BB962C8B-B14F-4D97-AF65-F5344CB8AC3E}">
        <p14:creationId xmlns:p14="http://schemas.microsoft.com/office/powerpoint/2010/main" val="3640407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0FBD-E075-4CEE-8159-288C2BA9DB41}"/>
              </a:ext>
            </a:extLst>
          </p:cNvPr>
          <p:cNvSpPr>
            <a:spLocks noGrp="1"/>
          </p:cNvSpPr>
          <p:nvPr>
            <p:ph type="title"/>
          </p:nvPr>
        </p:nvSpPr>
        <p:spPr>
          <a:xfrm>
            <a:off x="838200" y="100965"/>
            <a:ext cx="10515600" cy="1325563"/>
          </a:xfrm>
        </p:spPr>
        <p:txBody>
          <a:bodyPr/>
          <a:lstStyle/>
          <a:p>
            <a:r>
              <a:rPr lang="en-US" dirty="0"/>
              <a:t>Estate Tax</a:t>
            </a:r>
          </a:p>
        </p:txBody>
      </p:sp>
      <p:sp>
        <p:nvSpPr>
          <p:cNvPr id="3" name="Rectangle 2">
            <a:extLst>
              <a:ext uri="{FF2B5EF4-FFF2-40B4-BE49-F238E27FC236}">
                <a16:creationId xmlns:a16="http://schemas.microsoft.com/office/drawing/2014/main" id="{4F42E0DF-A165-4415-9DFA-5E325C5CB03B}"/>
              </a:ext>
            </a:extLst>
          </p:cNvPr>
          <p:cNvSpPr/>
          <p:nvPr/>
        </p:nvSpPr>
        <p:spPr>
          <a:xfrm>
            <a:off x="684124" y="1106315"/>
            <a:ext cx="10515600" cy="6509216"/>
          </a:xfrm>
          <a:prstGeom prst="rect">
            <a:avLst/>
          </a:prstGeom>
        </p:spPr>
        <p:txBody>
          <a:bodyPr wrap="square" lIns="82039" tIns="41020" rIns="82039" bIns="41020">
            <a:spAutoFit/>
          </a:bodyPr>
          <a:lstStyle/>
          <a:p>
            <a:pPr defTabSz="820391">
              <a:spcBef>
                <a:spcPct val="20000"/>
              </a:spcBef>
              <a:buClr>
                <a:schemeClr val="bg2"/>
              </a:buClr>
              <a:buSzPct val="95000"/>
            </a:pPr>
            <a:r>
              <a:rPr lang="en-US" sz="2400" b="1" dirty="0">
                <a:solidFill>
                  <a:prstClr val="black"/>
                </a:solidFill>
                <a:latin typeface="Century Gothic" pitchFamily="34" charset="0"/>
              </a:rPr>
              <a:t>Current Law</a:t>
            </a:r>
          </a:p>
          <a:p>
            <a:pPr marL="742950" lvl="1" indent="-285750" defTabSz="820391">
              <a:spcBef>
                <a:spcPct val="20000"/>
              </a:spcBef>
              <a:buClr>
                <a:schemeClr val="bg2"/>
              </a:buClr>
              <a:buSzPct val="95000"/>
              <a:buFont typeface="Wingdings" panose="05000000000000000000" pitchFamily="2" charset="2"/>
              <a:buChar char="§"/>
            </a:pPr>
            <a:r>
              <a:rPr lang="en-US" sz="2400" dirty="0">
                <a:latin typeface="Century Gothic" pitchFamily="34" charset="0"/>
              </a:rPr>
              <a:t>Value of your assets (your estate) is taxed at a rate of 40%</a:t>
            </a:r>
          </a:p>
          <a:p>
            <a:pPr marL="742950" lvl="1" indent="-285750" defTabSz="820391">
              <a:spcBef>
                <a:spcPct val="20000"/>
              </a:spcBef>
              <a:buClr>
                <a:schemeClr val="bg2"/>
              </a:buClr>
              <a:buSzPct val="95000"/>
              <a:buFont typeface="Wingdings" panose="05000000000000000000" pitchFamily="2" charset="2"/>
              <a:buChar char="§"/>
            </a:pPr>
            <a:r>
              <a:rPr lang="en-US" sz="2400" dirty="0">
                <a:latin typeface="Century Gothic" pitchFamily="34" charset="0"/>
              </a:rPr>
              <a:t>But only total assets worth more than $11.58 million are taxed</a:t>
            </a:r>
          </a:p>
          <a:p>
            <a:pPr marL="742950" lvl="1" indent="-285750" defTabSz="820391">
              <a:spcBef>
                <a:spcPct val="20000"/>
              </a:spcBef>
              <a:buClr>
                <a:schemeClr val="bg2"/>
              </a:buClr>
              <a:buSzPct val="95000"/>
              <a:buFont typeface="Wingdings" panose="05000000000000000000" pitchFamily="2" charset="2"/>
              <a:buChar char="§"/>
            </a:pPr>
            <a:r>
              <a:rPr lang="en-US" sz="2400" dirty="0">
                <a:latin typeface="Century Gothic" pitchFamily="34" charset="0"/>
              </a:rPr>
              <a:t>When you die, your heirs take your assets with a “stepped-up” basis equal to their fair market value; thus, while the VALUE of the assets may be taxed, any appreciation in the assets will not be taxed when they transfer from decedent to beneficiary</a:t>
            </a:r>
          </a:p>
          <a:p>
            <a:pPr defTabSz="820391">
              <a:spcBef>
                <a:spcPct val="20000"/>
              </a:spcBef>
              <a:buClr>
                <a:srgbClr val="0070C0"/>
              </a:buClr>
              <a:buSzPct val="95000"/>
            </a:pPr>
            <a:r>
              <a:rPr lang="en-US" sz="2400" b="1" dirty="0">
                <a:solidFill>
                  <a:prstClr val="black"/>
                </a:solidFill>
                <a:latin typeface="Century Gothic" pitchFamily="34" charset="0"/>
              </a:rPr>
              <a:t>Biden’s Plan</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The rate would rise to 45%</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The exemption would drop to $3.5 million</a:t>
            </a:r>
          </a:p>
          <a:p>
            <a:pPr marL="742950" lvl="1" indent="-285750" defTabSz="820391">
              <a:spcBef>
                <a:spcPct val="20000"/>
              </a:spcBef>
              <a:buClr>
                <a:schemeClr val="bg2"/>
              </a:buClr>
              <a:buSzPct val="95000"/>
              <a:buFont typeface="Wingdings" panose="05000000000000000000" pitchFamily="2" charset="2"/>
              <a:buChar char="§"/>
            </a:pPr>
            <a:r>
              <a:rPr lang="en-US" sz="2400" dirty="0">
                <a:solidFill>
                  <a:prstClr val="black"/>
                </a:solidFill>
                <a:latin typeface="Century Gothic" pitchFamily="34" charset="0"/>
              </a:rPr>
              <a:t>Death would suddenly become a realization event </a:t>
            </a:r>
            <a:r>
              <a:rPr lang="en-US" sz="2400" i="1" dirty="0">
                <a:solidFill>
                  <a:prstClr val="black"/>
                </a:solidFill>
                <a:latin typeface="Century Gothic" pitchFamily="34" charset="0"/>
              </a:rPr>
              <a:t>(any appreciation in your assets would be taxed upon your demise)</a:t>
            </a:r>
          </a:p>
          <a:p>
            <a:pPr defTabSz="820391">
              <a:spcBef>
                <a:spcPct val="20000"/>
              </a:spcBef>
              <a:buClr>
                <a:srgbClr val="0070C0"/>
              </a:buClr>
              <a:buSzPct val="95000"/>
            </a:pPr>
            <a:endParaRPr lang="en-US" dirty="0">
              <a:solidFill>
                <a:prstClr val="black"/>
              </a:solidFill>
              <a:latin typeface="Century Gothic" pitchFamily="34" charset="0"/>
            </a:endParaRPr>
          </a:p>
          <a:p>
            <a:pPr defTabSz="820391">
              <a:spcBef>
                <a:spcPct val="20000"/>
              </a:spcBef>
              <a:buClr>
                <a:srgbClr val="660033"/>
              </a:buClr>
              <a:buSzPct val="95000"/>
            </a:pPr>
            <a:endParaRPr lang="en-US" sz="600" dirty="0">
              <a:solidFill>
                <a:prstClr val="black"/>
              </a:solidFill>
              <a:latin typeface="Century Gothic" pitchFamily="34" charset="0"/>
            </a:endParaRPr>
          </a:p>
          <a:p>
            <a:pPr defTabSz="820391">
              <a:spcBef>
                <a:spcPct val="20000"/>
              </a:spcBef>
              <a:buClr>
                <a:srgbClr val="660033"/>
              </a:buClr>
              <a:buSzPct val="95000"/>
            </a:pPr>
            <a:r>
              <a:rPr lang="en-US" sz="2800" dirty="0">
                <a:solidFill>
                  <a:prstClr val="black"/>
                </a:solidFill>
                <a:latin typeface="Century Gothic" pitchFamily="34" charset="0"/>
              </a:rPr>
              <a:t>	</a:t>
            </a:r>
            <a:endParaRPr lang="en-US" sz="600" dirty="0">
              <a:solidFill>
                <a:prstClr val="black"/>
              </a:solidFill>
              <a:latin typeface="Century Gothic" pitchFamily="34" charset="0"/>
            </a:endParaRPr>
          </a:p>
          <a:p>
            <a:pPr defTabSz="820391">
              <a:spcBef>
                <a:spcPct val="20000"/>
              </a:spcBef>
              <a:buClr>
                <a:srgbClr val="660033"/>
              </a:buClr>
              <a:buSzPct val="95000"/>
            </a:pPr>
            <a:r>
              <a:rPr lang="en-US" sz="2800" dirty="0">
                <a:solidFill>
                  <a:prstClr val="black"/>
                </a:solidFill>
                <a:latin typeface="Century Gothic" pitchFamily="34" charset="0"/>
              </a:rPr>
              <a:t>	</a:t>
            </a:r>
          </a:p>
        </p:txBody>
      </p:sp>
    </p:spTree>
    <p:extLst>
      <p:ext uri="{BB962C8B-B14F-4D97-AF65-F5344CB8AC3E}">
        <p14:creationId xmlns:p14="http://schemas.microsoft.com/office/powerpoint/2010/main" val="339755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Today’s Agenda</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2617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defTabSz="820391">
              <a:lnSpc>
                <a:spcPct val="100000"/>
              </a:lnSpc>
              <a:spcBef>
                <a:spcPct val="20000"/>
              </a:spcBef>
              <a:buClr>
                <a:schemeClr val="bg2"/>
              </a:buClr>
              <a:buSzPct val="95000"/>
              <a:buFont typeface="+mj-lt"/>
              <a:buAutoNum type="arabicPeriod"/>
            </a:pPr>
            <a:r>
              <a:rPr lang="en-US" dirty="0">
                <a:solidFill>
                  <a:prstClr val="black"/>
                </a:solidFill>
                <a:latin typeface="Lato" panose="020F0502020204030203" pitchFamily="34" charset="0"/>
              </a:rPr>
              <a:t>Definition of Resident vs. Nonresident</a:t>
            </a:r>
          </a:p>
          <a:p>
            <a:pPr marL="457200" lvl="0" indent="-457200" defTabSz="820391">
              <a:lnSpc>
                <a:spcPct val="100000"/>
              </a:lnSpc>
              <a:spcBef>
                <a:spcPct val="20000"/>
              </a:spcBef>
              <a:buClr>
                <a:schemeClr val="bg2"/>
              </a:buClr>
              <a:buSzPct val="95000"/>
              <a:buFont typeface="+mj-lt"/>
              <a:buAutoNum type="arabicPeriod"/>
            </a:pPr>
            <a:r>
              <a:rPr lang="en-US" dirty="0">
                <a:solidFill>
                  <a:prstClr val="black"/>
                </a:solidFill>
                <a:latin typeface="Lato" panose="020F0502020204030203" pitchFamily="34" charset="0"/>
              </a:rPr>
              <a:t>Taxation of Nonresident and Tax Treaties</a:t>
            </a:r>
          </a:p>
          <a:p>
            <a:pPr marL="457200" lvl="0" indent="-457200" defTabSz="820391">
              <a:lnSpc>
                <a:spcPct val="100000"/>
              </a:lnSpc>
              <a:spcBef>
                <a:spcPct val="20000"/>
              </a:spcBef>
              <a:buClr>
                <a:schemeClr val="bg2"/>
              </a:buClr>
              <a:buSzPct val="95000"/>
              <a:buFont typeface="+mj-lt"/>
              <a:buAutoNum type="arabicPeriod"/>
            </a:pPr>
            <a:r>
              <a:rPr lang="en-US" dirty="0">
                <a:solidFill>
                  <a:prstClr val="black"/>
                </a:solidFill>
                <a:latin typeface="Lato" panose="020F0502020204030203" pitchFamily="34" charset="0"/>
              </a:rPr>
              <a:t>Tax Identification Numbers for Aliens</a:t>
            </a:r>
          </a:p>
          <a:p>
            <a:pPr marL="457200" lvl="0" indent="-457200" defTabSz="820391">
              <a:lnSpc>
                <a:spcPct val="100000"/>
              </a:lnSpc>
              <a:spcBef>
                <a:spcPct val="20000"/>
              </a:spcBef>
              <a:buClr>
                <a:schemeClr val="bg2"/>
              </a:buClr>
              <a:buSzPct val="95000"/>
              <a:buFont typeface="+mj-lt"/>
              <a:buAutoNum type="arabicPeriod"/>
            </a:pPr>
            <a:r>
              <a:rPr lang="en-US" dirty="0">
                <a:solidFill>
                  <a:prstClr val="black"/>
                </a:solidFill>
                <a:latin typeface="Lato" panose="020F0502020204030203" pitchFamily="34" charset="0"/>
              </a:rPr>
              <a:t>Taxation of Aliens by Visa Type and Immigration Status</a:t>
            </a:r>
          </a:p>
          <a:p>
            <a:pPr marL="457200" lvl="0" indent="-457200" defTabSz="820391">
              <a:lnSpc>
                <a:spcPct val="100000"/>
              </a:lnSpc>
              <a:spcBef>
                <a:spcPct val="20000"/>
              </a:spcBef>
              <a:buClr>
                <a:schemeClr val="bg2"/>
              </a:buClr>
              <a:buSzPct val="95000"/>
              <a:buFont typeface="+mj-lt"/>
              <a:buAutoNum type="arabicPeriod"/>
            </a:pPr>
            <a:r>
              <a:rPr lang="en-US" dirty="0">
                <a:solidFill>
                  <a:prstClr val="black"/>
                </a:solidFill>
                <a:latin typeface="Lato" panose="020F0502020204030203" pitchFamily="34" charset="0"/>
              </a:rPr>
              <a:t>Foreign Bank and Financial Accounting Reporting</a:t>
            </a:r>
          </a:p>
          <a:p>
            <a:pPr marL="457200" lvl="0" indent="-457200" defTabSz="820391">
              <a:lnSpc>
                <a:spcPct val="100000"/>
              </a:lnSpc>
              <a:spcBef>
                <a:spcPct val="20000"/>
              </a:spcBef>
              <a:buClr>
                <a:schemeClr val="bg2"/>
              </a:buClr>
              <a:buSzPct val="95000"/>
              <a:buFont typeface="+mj-lt"/>
              <a:buAutoNum type="arabicPeriod"/>
            </a:pPr>
            <a:r>
              <a:rPr lang="en-US" dirty="0">
                <a:solidFill>
                  <a:prstClr val="black"/>
                </a:solidFill>
                <a:latin typeface="Lato" panose="020F0502020204030203" pitchFamily="34" charset="0"/>
              </a:rPr>
              <a:t>Withholding of Federal Tax on Nonresident Aliens and Foreign Corporations</a:t>
            </a:r>
          </a:p>
          <a:p>
            <a:pPr marL="457200" lvl="0" indent="-457200" defTabSz="820391">
              <a:lnSpc>
                <a:spcPct val="100000"/>
              </a:lnSpc>
              <a:spcBef>
                <a:spcPct val="20000"/>
              </a:spcBef>
              <a:buClr>
                <a:schemeClr val="bg2"/>
              </a:buClr>
              <a:buSzPct val="95000"/>
              <a:buFont typeface="+mj-lt"/>
              <a:buAutoNum type="arabicPeriod"/>
            </a:pPr>
            <a:r>
              <a:rPr lang="en-US" dirty="0">
                <a:solidFill>
                  <a:prstClr val="black"/>
                </a:solidFill>
                <a:latin typeface="Lato" panose="020F0502020204030203" pitchFamily="34" charset="0"/>
              </a:rPr>
              <a:t>Potential Tax Law Changes Under Biden</a:t>
            </a:r>
          </a:p>
        </p:txBody>
      </p:sp>
    </p:spTree>
    <p:extLst>
      <p:ext uri="{BB962C8B-B14F-4D97-AF65-F5344CB8AC3E}">
        <p14:creationId xmlns:p14="http://schemas.microsoft.com/office/powerpoint/2010/main" val="1803369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3D41-FDCA-48B7-8D23-2C5C2C08F0B2}"/>
              </a:ext>
            </a:extLst>
          </p:cNvPr>
          <p:cNvSpPr>
            <a:spLocks noGrp="1"/>
          </p:cNvSpPr>
          <p:nvPr>
            <p:ph type="title" idx="4294967295"/>
          </p:nvPr>
        </p:nvSpPr>
        <p:spPr>
          <a:xfrm>
            <a:off x="579120" y="381000"/>
            <a:ext cx="9936480" cy="1325563"/>
          </a:xfrm>
        </p:spPr>
        <p:txBody>
          <a:bodyPr/>
          <a:lstStyle/>
          <a:p>
            <a:r>
              <a:rPr lang="en-US" dirty="0">
                <a:solidFill>
                  <a:schemeClr val="bg2"/>
                </a:solidFill>
              </a:rPr>
              <a:t>Questions?</a:t>
            </a:r>
          </a:p>
        </p:txBody>
      </p:sp>
      <p:sp>
        <p:nvSpPr>
          <p:cNvPr id="11" name="Text Box 29">
            <a:extLst>
              <a:ext uri="{FF2B5EF4-FFF2-40B4-BE49-F238E27FC236}">
                <a16:creationId xmlns:a16="http://schemas.microsoft.com/office/drawing/2014/main" id="{E8DDAC3F-1BCA-47AE-9BFD-D6833A029EDA}"/>
              </a:ext>
            </a:extLst>
          </p:cNvPr>
          <p:cNvSpPr txBox="1"/>
          <p:nvPr/>
        </p:nvSpPr>
        <p:spPr>
          <a:xfrm>
            <a:off x="2558773" y="4871578"/>
            <a:ext cx="3110901" cy="4743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dirty="0">
                <a:solidFill>
                  <a:srgbClr val="63666A"/>
                </a:solidFill>
                <a:latin typeface="Lato" panose="020F0502020204030203" pitchFamily="34" charset="0"/>
                <a:cs typeface="Times New Roman" panose="02020603050405020304" pitchFamily="18" charset="0"/>
              </a:rPr>
              <a:t>C. Joseph Ciccarello, CPA, MST</a:t>
            </a:r>
          </a:p>
          <a:p>
            <a:pPr algn="ctr"/>
            <a:r>
              <a:rPr lang="en-US" sz="1400" i="1" dirty="0">
                <a:solidFill>
                  <a:schemeClr val="bg2"/>
                </a:solidFill>
                <a:latin typeface="Lato" panose="020F0502020204030203" pitchFamily="34" charset="0"/>
                <a:cs typeface="Times New Roman" panose="02020603050405020304" pitchFamily="18" charset="0"/>
              </a:rPr>
              <a:t>Partner</a:t>
            </a:r>
          </a:p>
          <a:p>
            <a:pPr algn="ctr"/>
            <a:r>
              <a:rPr lang="en-US" sz="1400" dirty="0">
                <a:solidFill>
                  <a:schemeClr val="tx2"/>
                </a:solidFill>
                <a:latin typeface="Lato" panose="020F0502020204030203" pitchFamily="34" charset="0"/>
                <a:cs typeface="Times New Roman" panose="02020603050405020304" pitchFamily="18" charset="0"/>
              </a:rPr>
              <a:t>Gray, Gray &amp; Gray, LLP</a:t>
            </a:r>
          </a:p>
          <a:p>
            <a:pPr algn="ctr"/>
            <a:r>
              <a:rPr lang="en-US" sz="1400" dirty="0">
                <a:solidFill>
                  <a:schemeClr val="tx2"/>
                </a:solidFill>
                <a:latin typeface="Lato" panose="020F0502020204030203" pitchFamily="34" charset="0"/>
                <a:cs typeface="Times New Roman" panose="02020603050405020304" pitchFamily="18" charset="0"/>
              </a:rPr>
              <a:t>781.407.0300</a:t>
            </a:r>
          </a:p>
          <a:p>
            <a:pPr algn="ctr"/>
            <a:r>
              <a:rPr lang="en-US" sz="1400" dirty="0">
                <a:solidFill>
                  <a:schemeClr val="tx2"/>
                </a:solidFill>
                <a:latin typeface="Lato" panose="020F0502020204030203" pitchFamily="34" charset="0"/>
                <a:cs typeface="Times New Roman" panose="02020603050405020304" pitchFamily="18" charset="0"/>
              </a:rPr>
              <a:t>jciccarello@gggllp.com</a:t>
            </a:r>
          </a:p>
        </p:txBody>
      </p:sp>
      <p:sp>
        <p:nvSpPr>
          <p:cNvPr id="21" name="Text Box 29">
            <a:extLst>
              <a:ext uri="{FF2B5EF4-FFF2-40B4-BE49-F238E27FC236}">
                <a16:creationId xmlns:a16="http://schemas.microsoft.com/office/drawing/2014/main" id="{D6A6AE59-18DE-459C-8897-2AC538B5AB07}"/>
              </a:ext>
            </a:extLst>
          </p:cNvPr>
          <p:cNvSpPr txBox="1"/>
          <p:nvPr/>
        </p:nvSpPr>
        <p:spPr>
          <a:xfrm>
            <a:off x="6770866" y="4871577"/>
            <a:ext cx="2563050" cy="4743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600" dirty="0">
                <a:solidFill>
                  <a:srgbClr val="63666A"/>
                </a:solidFill>
                <a:latin typeface="Lato" panose="020F0502020204030203" pitchFamily="34" charset="0"/>
                <a:cs typeface="Times New Roman" panose="02020603050405020304" pitchFamily="18" charset="0"/>
              </a:rPr>
              <a:t>Derek B. Rawls, CPA, MST</a:t>
            </a:r>
          </a:p>
          <a:p>
            <a:pPr algn="ctr"/>
            <a:r>
              <a:rPr lang="en-US" sz="1400" i="1" dirty="0">
                <a:solidFill>
                  <a:schemeClr val="bg2"/>
                </a:solidFill>
                <a:latin typeface="Lato" panose="020F0502020204030203" pitchFamily="34" charset="0"/>
                <a:cs typeface="Times New Roman" panose="02020603050405020304" pitchFamily="18" charset="0"/>
              </a:rPr>
              <a:t>Partner</a:t>
            </a:r>
          </a:p>
          <a:p>
            <a:pPr algn="ctr"/>
            <a:r>
              <a:rPr lang="en-US" sz="1400" dirty="0">
                <a:solidFill>
                  <a:schemeClr val="tx2"/>
                </a:solidFill>
                <a:latin typeface="Lato" panose="020F0502020204030203" pitchFamily="34" charset="0"/>
                <a:cs typeface="Times New Roman" panose="02020603050405020304" pitchFamily="18" charset="0"/>
              </a:rPr>
              <a:t>Gray, Gray &amp; Gray, LLP</a:t>
            </a:r>
          </a:p>
          <a:p>
            <a:pPr algn="ctr"/>
            <a:r>
              <a:rPr lang="en-US" sz="1400" dirty="0">
                <a:solidFill>
                  <a:schemeClr val="tx2"/>
                </a:solidFill>
                <a:latin typeface="Lato" panose="020F0502020204030203" pitchFamily="34" charset="0"/>
                <a:cs typeface="Times New Roman" panose="02020603050405020304" pitchFamily="18" charset="0"/>
              </a:rPr>
              <a:t>781.407.0300</a:t>
            </a:r>
          </a:p>
          <a:p>
            <a:pPr algn="ctr"/>
            <a:r>
              <a:rPr lang="en-US" sz="1400" dirty="0">
                <a:solidFill>
                  <a:schemeClr val="tx2"/>
                </a:solidFill>
                <a:latin typeface="Lato" panose="020F0502020204030203" pitchFamily="34" charset="0"/>
                <a:cs typeface="Times New Roman" panose="02020603050405020304" pitchFamily="18" charset="0"/>
              </a:rPr>
              <a:t>drawls@gggllp.com</a:t>
            </a:r>
          </a:p>
        </p:txBody>
      </p:sp>
      <p:pic>
        <p:nvPicPr>
          <p:cNvPr id="9" name="Picture 8">
            <a:extLst>
              <a:ext uri="{FF2B5EF4-FFF2-40B4-BE49-F238E27FC236}">
                <a16:creationId xmlns:a16="http://schemas.microsoft.com/office/drawing/2014/main" id="{137B2223-F4B1-4D1E-A2BE-8A891F00A7A5}"/>
              </a:ext>
            </a:extLst>
          </p:cNvPr>
          <p:cNvPicPr>
            <a:picLocks noChangeAspect="1"/>
          </p:cNvPicPr>
          <p:nvPr/>
        </p:nvPicPr>
        <p:blipFill>
          <a:blip r:embed="rId3"/>
          <a:srcRect/>
          <a:stretch/>
        </p:blipFill>
        <p:spPr>
          <a:xfrm>
            <a:off x="2788344" y="1963190"/>
            <a:ext cx="2651760" cy="2651760"/>
          </a:xfrm>
          <a:prstGeom prst="ellipse">
            <a:avLst/>
          </a:prstGeom>
        </p:spPr>
      </p:pic>
      <p:pic>
        <p:nvPicPr>
          <p:cNvPr id="10" name="Picture 9">
            <a:extLst>
              <a:ext uri="{FF2B5EF4-FFF2-40B4-BE49-F238E27FC236}">
                <a16:creationId xmlns:a16="http://schemas.microsoft.com/office/drawing/2014/main" id="{08F6D11B-4986-497E-BE54-7B2583893C32}"/>
              </a:ext>
            </a:extLst>
          </p:cNvPr>
          <p:cNvPicPr>
            <a:picLocks noChangeAspect="1"/>
          </p:cNvPicPr>
          <p:nvPr/>
        </p:nvPicPr>
        <p:blipFill rotWithShape="1">
          <a:blip r:embed="rId4"/>
          <a:srcRect l="7638" t="7076" r="7638" b="8200"/>
          <a:stretch/>
        </p:blipFill>
        <p:spPr>
          <a:xfrm>
            <a:off x="6726511" y="1963190"/>
            <a:ext cx="2651760" cy="2651760"/>
          </a:xfrm>
          <a:prstGeom prst="ellipse">
            <a:avLst/>
          </a:prstGeom>
        </p:spPr>
      </p:pic>
    </p:spTree>
    <p:extLst>
      <p:ext uri="{BB962C8B-B14F-4D97-AF65-F5344CB8AC3E}">
        <p14:creationId xmlns:p14="http://schemas.microsoft.com/office/powerpoint/2010/main" val="3641150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indoor, floor, wall&#10;&#10;Description automatically generated">
            <a:extLst>
              <a:ext uri="{FF2B5EF4-FFF2-40B4-BE49-F238E27FC236}">
                <a16:creationId xmlns:a16="http://schemas.microsoft.com/office/drawing/2014/main" id="{46232340-C719-4641-B31D-A7BDB6E987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19"/>
          <a:stretch/>
        </p:blipFill>
        <p:spPr>
          <a:xfrm>
            <a:off x="0" y="-1195501"/>
            <a:ext cx="12192000" cy="8018583"/>
          </a:xfrm>
          <a:prstGeom prst="rect">
            <a:avLst/>
          </a:prstGeom>
        </p:spPr>
      </p:pic>
      <p:sp>
        <p:nvSpPr>
          <p:cNvPr id="5" name="Content Placeholder 4">
            <a:extLst>
              <a:ext uri="{FF2B5EF4-FFF2-40B4-BE49-F238E27FC236}">
                <a16:creationId xmlns:a16="http://schemas.microsoft.com/office/drawing/2014/main" id="{508E119C-C6B9-4FD1-804E-EB5CF6472397}"/>
              </a:ext>
            </a:extLst>
          </p:cNvPr>
          <p:cNvSpPr>
            <a:spLocks noGrp="1"/>
          </p:cNvSpPr>
          <p:nvPr>
            <p:ph sz="half" idx="2"/>
          </p:nvPr>
        </p:nvSpPr>
        <p:spPr>
          <a:xfrm>
            <a:off x="1313922" y="4554418"/>
            <a:ext cx="3529011" cy="2634298"/>
          </a:xfrm>
        </p:spPr>
        <p:txBody>
          <a:bodyPr>
            <a:normAutofit/>
          </a:bodyPr>
          <a:lstStyle/>
          <a:p>
            <a:pPr marL="0" indent="0">
              <a:lnSpc>
                <a:spcPct val="100000"/>
              </a:lnSpc>
              <a:spcBef>
                <a:spcPts val="400"/>
              </a:spcBef>
              <a:buNone/>
            </a:pPr>
            <a:r>
              <a:rPr lang="en-US" sz="2000" dirty="0">
                <a:solidFill>
                  <a:schemeClr val="bg1"/>
                </a:solidFill>
              </a:rPr>
              <a:t>Gray, Gray &amp; Gray, LLP</a:t>
            </a:r>
          </a:p>
          <a:p>
            <a:pPr marL="0" indent="0">
              <a:lnSpc>
                <a:spcPct val="100000"/>
              </a:lnSpc>
              <a:spcBef>
                <a:spcPts val="400"/>
              </a:spcBef>
              <a:buNone/>
            </a:pPr>
            <a:r>
              <a:rPr lang="en-US" sz="2000" dirty="0">
                <a:solidFill>
                  <a:schemeClr val="bg1"/>
                </a:solidFill>
              </a:rPr>
              <a:t>150 Royall Street, Suite 102</a:t>
            </a:r>
            <a:br>
              <a:rPr lang="en-US" sz="2000" dirty="0">
                <a:solidFill>
                  <a:schemeClr val="bg1"/>
                </a:solidFill>
              </a:rPr>
            </a:br>
            <a:r>
              <a:rPr lang="en-US" sz="2000" dirty="0">
                <a:solidFill>
                  <a:schemeClr val="bg1"/>
                </a:solidFill>
              </a:rPr>
              <a:t>Canton, MA 02021</a:t>
            </a:r>
          </a:p>
          <a:p>
            <a:pPr marL="0" indent="0">
              <a:lnSpc>
                <a:spcPct val="100000"/>
              </a:lnSpc>
              <a:spcBef>
                <a:spcPts val="400"/>
              </a:spcBef>
              <a:buNone/>
            </a:pPr>
            <a:r>
              <a:rPr lang="en-US" sz="2000" dirty="0">
                <a:solidFill>
                  <a:schemeClr val="bg1"/>
                </a:solidFill>
              </a:rPr>
              <a:t>www.gggllp.com</a:t>
            </a:r>
          </a:p>
          <a:p>
            <a:pPr marL="0" indent="0">
              <a:lnSpc>
                <a:spcPct val="100000"/>
              </a:lnSpc>
              <a:spcBef>
                <a:spcPts val="400"/>
              </a:spcBef>
              <a:buNone/>
            </a:pPr>
            <a:r>
              <a:rPr lang="en-US" sz="2000" dirty="0">
                <a:solidFill>
                  <a:schemeClr val="bg1"/>
                </a:solidFill>
              </a:rPr>
              <a:t>781.407.0300</a:t>
            </a:r>
          </a:p>
        </p:txBody>
      </p:sp>
      <p:sp>
        <p:nvSpPr>
          <p:cNvPr id="2" name="Title 1">
            <a:extLst>
              <a:ext uri="{FF2B5EF4-FFF2-40B4-BE49-F238E27FC236}">
                <a16:creationId xmlns:a16="http://schemas.microsoft.com/office/drawing/2014/main" id="{E0DE397C-D4BF-4421-B4AB-B08C99455213}"/>
              </a:ext>
            </a:extLst>
          </p:cNvPr>
          <p:cNvSpPr>
            <a:spLocks noGrp="1"/>
          </p:cNvSpPr>
          <p:nvPr>
            <p:ph type="title"/>
          </p:nvPr>
        </p:nvSpPr>
        <p:spPr>
          <a:xfrm>
            <a:off x="744962" y="634345"/>
            <a:ext cx="5679544" cy="1669237"/>
          </a:xfrm>
        </p:spPr>
        <p:txBody>
          <a:bodyPr>
            <a:normAutofit/>
          </a:bodyPr>
          <a:lstStyle/>
          <a:p>
            <a:r>
              <a:rPr lang="en-US" dirty="0"/>
              <a:t>Contact Us</a:t>
            </a:r>
          </a:p>
        </p:txBody>
      </p:sp>
      <p:sp>
        <p:nvSpPr>
          <p:cNvPr id="11" name="Rectangle 10">
            <a:extLst>
              <a:ext uri="{FF2B5EF4-FFF2-40B4-BE49-F238E27FC236}">
                <a16:creationId xmlns:a16="http://schemas.microsoft.com/office/drawing/2014/main" id="{41CCCA4B-C1A8-1040-96AF-9B78356D0C6E}"/>
              </a:ext>
            </a:extLst>
          </p:cNvPr>
          <p:cNvSpPr/>
          <p:nvPr/>
        </p:nvSpPr>
        <p:spPr>
          <a:xfrm>
            <a:off x="0" y="6565601"/>
            <a:ext cx="12192000" cy="3384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0C33284-0679-454F-B8B4-456AA0317421}"/>
              </a:ext>
            </a:extLst>
          </p:cNvPr>
          <p:cNvGrpSpPr/>
          <p:nvPr/>
        </p:nvGrpSpPr>
        <p:grpSpPr>
          <a:xfrm>
            <a:off x="5384182" y="4500862"/>
            <a:ext cx="598054" cy="1863736"/>
            <a:chOff x="5384182" y="5686738"/>
            <a:chExt cx="710230" cy="2213313"/>
          </a:xfrm>
        </p:grpSpPr>
        <p:pic>
          <p:nvPicPr>
            <p:cNvPr id="6" name="Picture 5" descr="Icon&#10;&#10;Description automatically generated">
              <a:hlinkClick r:id="rId4"/>
              <a:extLst>
                <a:ext uri="{FF2B5EF4-FFF2-40B4-BE49-F238E27FC236}">
                  <a16:creationId xmlns:a16="http://schemas.microsoft.com/office/drawing/2014/main" id="{1490BE5D-4D27-4230-B46C-2B92320F6375}"/>
                </a:ext>
              </a:extLst>
            </p:cNvPr>
            <p:cNvPicPr/>
            <p:nvPr/>
          </p:nvPicPr>
          <p:blipFill>
            <a:blip r:embed="rId5" cstate="print">
              <a:extLst>
                <a:ext uri="{28A0092B-C50C-407E-A947-70E740481C1C}">
                  <a14:useLocalDpi xmlns:a14="http://schemas.microsoft.com/office/drawing/2010/main"/>
                </a:ext>
              </a:extLst>
            </a:blip>
            <a:stretch>
              <a:fillRect/>
            </a:stretch>
          </p:blipFill>
          <p:spPr>
            <a:xfrm>
              <a:off x="5401938" y="6413079"/>
              <a:ext cx="692474" cy="692474"/>
            </a:xfrm>
            <a:prstGeom prst="rect">
              <a:avLst/>
            </a:prstGeom>
          </p:spPr>
        </p:pic>
        <p:pic>
          <p:nvPicPr>
            <p:cNvPr id="7" name="Picture 6" descr="Icon&#10;&#10;Description automatically generated">
              <a:hlinkClick r:id="rId6"/>
              <a:extLst>
                <a:ext uri="{FF2B5EF4-FFF2-40B4-BE49-F238E27FC236}">
                  <a16:creationId xmlns:a16="http://schemas.microsoft.com/office/drawing/2014/main" id="{5CD64D80-EDA1-4CF8-90A7-0EB70EF8318D}"/>
                </a:ext>
              </a:extLst>
            </p:cNvPr>
            <p:cNvPicPr/>
            <p:nvPr/>
          </p:nvPicPr>
          <p:blipFill>
            <a:blip r:embed="rId7" cstate="print">
              <a:extLst>
                <a:ext uri="{28A0092B-C50C-407E-A947-70E740481C1C}">
                  <a14:useLocalDpi xmlns:a14="http://schemas.microsoft.com/office/drawing/2010/main"/>
                </a:ext>
              </a:extLst>
            </a:blip>
            <a:stretch>
              <a:fillRect/>
            </a:stretch>
          </p:blipFill>
          <p:spPr>
            <a:xfrm>
              <a:off x="5384182" y="7189821"/>
              <a:ext cx="710230" cy="710230"/>
            </a:xfrm>
            <a:prstGeom prst="rect">
              <a:avLst/>
            </a:prstGeom>
          </p:spPr>
        </p:pic>
        <p:pic>
          <p:nvPicPr>
            <p:cNvPr id="12" name="Picture 11" descr="Icon&#10;&#10;Description automatically generated">
              <a:hlinkClick r:id="rId8"/>
              <a:extLst>
                <a:ext uri="{FF2B5EF4-FFF2-40B4-BE49-F238E27FC236}">
                  <a16:creationId xmlns:a16="http://schemas.microsoft.com/office/drawing/2014/main" id="{29D67E77-2919-0843-B9E8-EE462DCBF2B9}"/>
                </a:ext>
              </a:extLst>
            </p:cNvPr>
            <p:cNvPicPr/>
            <p:nvPr/>
          </p:nvPicPr>
          <p:blipFill>
            <a:blip r:embed="rId9" cstate="print">
              <a:extLst>
                <a:ext uri="{28A0092B-C50C-407E-A947-70E740481C1C}">
                  <a14:useLocalDpi xmlns:a14="http://schemas.microsoft.com/office/drawing/2010/main"/>
                </a:ext>
              </a:extLst>
            </a:blip>
            <a:stretch>
              <a:fillRect/>
            </a:stretch>
          </p:blipFill>
          <p:spPr>
            <a:xfrm>
              <a:off x="5401938" y="5686738"/>
              <a:ext cx="692474" cy="692474"/>
            </a:xfrm>
            <a:prstGeom prst="rect">
              <a:avLst/>
            </a:prstGeom>
          </p:spPr>
        </p:pic>
      </p:grpSp>
    </p:spTree>
    <p:extLst>
      <p:ext uri="{BB962C8B-B14F-4D97-AF65-F5344CB8AC3E}">
        <p14:creationId xmlns:p14="http://schemas.microsoft.com/office/powerpoint/2010/main" val="65613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0A9321-52B0-48A6-B114-35E59C0CB4C3}"/>
              </a:ext>
            </a:extLst>
          </p:cNvPr>
          <p:cNvSpPr>
            <a:spLocks noGrp="1"/>
          </p:cNvSpPr>
          <p:nvPr>
            <p:ph type="title"/>
          </p:nvPr>
        </p:nvSpPr>
        <p:spPr/>
        <p:txBody>
          <a:bodyPr>
            <a:normAutofit/>
          </a:bodyPr>
          <a:lstStyle/>
          <a:p>
            <a:r>
              <a:rPr lang="en-US" dirty="0"/>
              <a:t>Disclaimer</a:t>
            </a:r>
          </a:p>
        </p:txBody>
      </p:sp>
      <p:sp>
        <p:nvSpPr>
          <p:cNvPr id="4" name="Content Placeholder 2">
            <a:extLst>
              <a:ext uri="{FF2B5EF4-FFF2-40B4-BE49-F238E27FC236}">
                <a16:creationId xmlns:a16="http://schemas.microsoft.com/office/drawing/2014/main" id="{4B5B0D19-9844-479F-98E9-43443AA94E7C}"/>
              </a:ext>
            </a:extLst>
          </p:cNvPr>
          <p:cNvSpPr txBox="1">
            <a:spLocks/>
          </p:cNvSpPr>
          <p:nvPr/>
        </p:nvSpPr>
        <p:spPr>
          <a:xfrm>
            <a:off x="934720" y="1990410"/>
            <a:ext cx="10515600" cy="3814967"/>
          </a:xfrm>
          <a:prstGeom prst="rect">
            <a:avLst/>
          </a:prstGeom>
        </p:spPr>
        <p:txBody>
          <a:bodyPr>
            <a:noAutofit/>
          </a:bodyPr>
          <a:lstStyle>
            <a:lvl1pPr marL="0" marR="0" indent="0" algn="just"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a:lnSpc>
                <a:spcPct val="120000"/>
              </a:lnSpc>
              <a:defRPr/>
            </a:pPr>
            <a:r>
              <a:rPr lang="en-US" sz="1250" dirty="0">
                <a:solidFill>
                  <a:schemeClr val="tx2"/>
                </a:solidFill>
              </a:rPr>
              <a:t>The content of this seminar is intended for educational purposes only.</a:t>
            </a:r>
          </a:p>
          <a:p>
            <a:pPr marL="68580">
              <a:lnSpc>
                <a:spcPct val="120000"/>
              </a:lnSpc>
              <a:defRPr/>
            </a:pPr>
            <a:r>
              <a:rPr lang="en-US" sz="1250" dirty="0">
                <a:solidFill>
                  <a:schemeClr val="tx2"/>
                </a:solidFill>
              </a:rPr>
              <a:t> </a:t>
            </a:r>
          </a:p>
          <a:p>
            <a:pPr marL="68580">
              <a:lnSpc>
                <a:spcPct val="120000"/>
              </a:lnSpc>
              <a:defRPr/>
            </a:pPr>
            <a:r>
              <a:rPr lang="en-US" sz="1250" dirty="0">
                <a:solidFill>
                  <a:schemeClr val="tx2"/>
                </a:solidFill>
              </a:rPr>
              <a:t>This seminar provides a brief summary based on our understanding and interpretation of current law.  All tax references are to federal tax law only, unless otherwise stated.  </a:t>
            </a:r>
          </a:p>
          <a:p>
            <a:pPr marL="68580">
              <a:lnSpc>
                <a:spcPct val="120000"/>
              </a:lnSpc>
              <a:defRPr/>
            </a:pPr>
            <a:r>
              <a:rPr lang="en-US" sz="1250" dirty="0">
                <a:solidFill>
                  <a:schemeClr val="tx2"/>
                </a:solidFill>
              </a:rPr>
              <a:t> </a:t>
            </a:r>
          </a:p>
          <a:p>
            <a:pPr marL="68580">
              <a:lnSpc>
                <a:spcPct val="120000"/>
              </a:lnSpc>
              <a:defRPr/>
            </a:pPr>
            <a:r>
              <a:rPr lang="en-US" sz="1250" dirty="0">
                <a:solidFill>
                  <a:schemeClr val="tx2"/>
                </a:solidFill>
              </a:rPr>
              <a:t>The information contained in this seminar is general in nature and is based on authorities that are subject to change.  It is not, and should not be construed as accounting, legal or tax advice or opinion provided by Gray, Gray &amp; Gray, LLP.  The material presented may not be applicable to, or suitable for, specific circumstances or needs, and may require consideration of non-tax factors and tax factors not described herein.  Contact Gray, Gray &amp; Gray or another tax professional prior to taking any action based upon this information.  Changes in tax laws or other factors could affect, on a prospective or retroactive basis the information contained herein; Gray, Gray &amp; Gray assumes no obligation to inform the reader/seminar attendee of any such changes.</a:t>
            </a:r>
          </a:p>
          <a:p>
            <a:pPr marL="68580">
              <a:lnSpc>
                <a:spcPct val="120000"/>
              </a:lnSpc>
              <a:defRPr/>
            </a:pPr>
            <a:r>
              <a:rPr lang="en-US" sz="1250" dirty="0">
                <a:solidFill>
                  <a:schemeClr val="tx2"/>
                </a:solidFill>
              </a:rPr>
              <a:t> </a:t>
            </a:r>
          </a:p>
          <a:p>
            <a:pPr marL="68580">
              <a:lnSpc>
                <a:spcPct val="120000"/>
              </a:lnSpc>
              <a:defRPr/>
            </a:pPr>
            <a:r>
              <a:rPr lang="en-US" sz="1250" dirty="0">
                <a:solidFill>
                  <a:schemeClr val="tx2"/>
                </a:solidFill>
              </a:rPr>
              <a:t>The material presented in this seminar is not intended to, and cannot be used to, avoid IRS penalties.  This material supports the marketing and promotion of accounting services.  Seek advice based on your particular circumstances from independent tax, legal accounting, insurance, investment and financial advisors.</a:t>
            </a:r>
          </a:p>
          <a:p>
            <a:pPr marL="68580">
              <a:lnSpc>
                <a:spcPct val="120000"/>
              </a:lnSpc>
              <a:defRPr/>
            </a:pPr>
            <a:r>
              <a:rPr lang="en-US" sz="1250" dirty="0">
                <a:solidFill>
                  <a:prstClr val="black"/>
                </a:solidFill>
              </a:rPr>
              <a:t> </a:t>
            </a:r>
          </a:p>
          <a:p>
            <a:pPr marL="68580">
              <a:lnSpc>
                <a:spcPct val="120000"/>
              </a:lnSpc>
              <a:defRPr/>
            </a:pPr>
            <a:endParaRPr lang="en-US" sz="12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58634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a:extLst>
              <a:ext uri="{FF2B5EF4-FFF2-40B4-BE49-F238E27FC236}">
                <a16:creationId xmlns:a16="http://schemas.microsoft.com/office/drawing/2014/main" id="{241A98D4-6D84-4996-A9A7-8148FBAC076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379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E747F3A-A50E-469C-BAE9-5694C813469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chemeClr val="tx1"/>
                </a:solidFill>
              </a:rPr>
              <a:t>US / Italian Tax Treaty</a:t>
            </a:r>
          </a:p>
        </p:txBody>
      </p:sp>
    </p:spTree>
    <p:extLst>
      <p:ext uri="{BB962C8B-B14F-4D97-AF65-F5344CB8AC3E}">
        <p14:creationId xmlns:p14="http://schemas.microsoft.com/office/powerpoint/2010/main" val="189769234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Resident vs. Nonresident</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Clr>
                <a:schemeClr val="bg2"/>
              </a:buClr>
              <a:buFont typeface="+mj-lt"/>
              <a:buAutoNum type="arabicPeriod"/>
            </a:pPr>
            <a:r>
              <a:rPr lang="en-US" dirty="0">
                <a:cs typeface="Arial"/>
              </a:rPr>
              <a:t>Definition - You are a resident alien of the US (for tax purposes) if you meet either of the following tests:</a:t>
            </a:r>
          </a:p>
          <a:p>
            <a:pPr marL="914400" lvl="1" indent="-457200">
              <a:lnSpc>
                <a:spcPct val="120000"/>
              </a:lnSpc>
              <a:spcBef>
                <a:spcPts val="0"/>
              </a:spcBef>
              <a:buClr>
                <a:schemeClr val="bg2"/>
              </a:buClr>
            </a:pPr>
            <a:r>
              <a:rPr lang="en-US" dirty="0">
                <a:cs typeface="Arial"/>
              </a:rPr>
              <a:t>The green card text (lawful permanent resident) or</a:t>
            </a:r>
          </a:p>
          <a:p>
            <a:pPr marL="914400" lvl="1" indent="-457200">
              <a:lnSpc>
                <a:spcPct val="120000"/>
              </a:lnSpc>
              <a:spcBef>
                <a:spcPts val="0"/>
              </a:spcBef>
              <a:buClr>
                <a:schemeClr val="bg2"/>
              </a:buClr>
            </a:pPr>
            <a:r>
              <a:rPr lang="en-US" dirty="0">
                <a:cs typeface="Arial"/>
              </a:rPr>
              <a:t>The substantial presence test or 183-day test (1/2 the year)</a:t>
            </a:r>
          </a:p>
        </p:txBody>
      </p:sp>
    </p:spTree>
    <p:extLst>
      <p:ext uri="{BB962C8B-B14F-4D97-AF65-F5344CB8AC3E}">
        <p14:creationId xmlns:p14="http://schemas.microsoft.com/office/powerpoint/2010/main" val="92685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Resident vs. Nonresident</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Clr>
                <a:schemeClr val="bg2"/>
              </a:buClr>
              <a:buFont typeface="+mj-lt"/>
              <a:buAutoNum type="arabicPeriod" startAt="2"/>
            </a:pPr>
            <a:r>
              <a:rPr lang="en-US" dirty="0">
                <a:cs typeface="Arial"/>
              </a:rPr>
              <a:t>Tax Treatment of Resident vs. Nonresident Status</a:t>
            </a:r>
          </a:p>
          <a:p>
            <a:pPr marL="914400" lvl="1" indent="-457200">
              <a:lnSpc>
                <a:spcPct val="120000"/>
              </a:lnSpc>
              <a:spcBef>
                <a:spcPts val="0"/>
              </a:spcBef>
              <a:buClr>
                <a:schemeClr val="bg2"/>
              </a:buClr>
            </a:pPr>
            <a:r>
              <a:rPr lang="en-US" dirty="0">
                <a:cs typeface="Arial"/>
              </a:rPr>
              <a:t>Resident Alien</a:t>
            </a:r>
          </a:p>
          <a:p>
            <a:pPr marL="1371600" lvl="2" indent="-457200">
              <a:lnSpc>
                <a:spcPct val="120000"/>
              </a:lnSpc>
              <a:spcBef>
                <a:spcPts val="0"/>
              </a:spcBef>
              <a:buClr>
                <a:schemeClr val="bg2"/>
              </a:buClr>
            </a:pPr>
            <a:r>
              <a:rPr lang="en-US" sz="1800" dirty="0">
                <a:cs typeface="Arial"/>
              </a:rPr>
              <a:t>Taxed on Worldwide income (all income from all sources)</a:t>
            </a:r>
          </a:p>
          <a:p>
            <a:pPr marL="1371600" lvl="2" indent="-457200">
              <a:lnSpc>
                <a:spcPct val="120000"/>
              </a:lnSpc>
              <a:spcBef>
                <a:spcPts val="0"/>
              </a:spcBef>
              <a:buClr>
                <a:schemeClr val="bg2"/>
              </a:buClr>
            </a:pPr>
            <a:r>
              <a:rPr lang="en-US" sz="1800" dirty="0">
                <a:cs typeface="Arial"/>
              </a:rPr>
              <a:t>Can generally claim same deductions as a US citizen</a:t>
            </a:r>
          </a:p>
          <a:p>
            <a:pPr marL="914400" lvl="1" indent="-457200">
              <a:lnSpc>
                <a:spcPct val="120000"/>
              </a:lnSpc>
              <a:spcBef>
                <a:spcPts val="0"/>
              </a:spcBef>
              <a:buClr>
                <a:schemeClr val="bg2"/>
              </a:buClr>
            </a:pPr>
            <a:r>
              <a:rPr lang="en-US" dirty="0">
                <a:cs typeface="Arial"/>
              </a:rPr>
              <a:t>Nonresident Alien</a:t>
            </a:r>
          </a:p>
          <a:p>
            <a:pPr marL="1371600" lvl="2" indent="-457200">
              <a:lnSpc>
                <a:spcPct val="120000"/>
              </a:lnSpc>
              <a:spcBef>
                <a:spcPts val="0"/>
              </a:spcBef>
              <a:buClr>
                <a:schemeClr val="bg2"/>
              </a:buClr>
            </a:pPr>
            <a:r>
              <a:rPr lang="en-US" sz="1800" dirty="0">
                <a:cs typeface="Arial"/>
              </a:rPr>
              <a:t>Taxed on US source income</a:t>
            </a:r>
          </a:p>
          <a:p>
            <a:pPr marL="1371600" lvl="2" indent="-457200">
              <a:lnSpc>
                <a:spcPct val="120000"/>
              </a:lnSpc>
              <a:spcBef>
                <a:spcPts val="0"/>
              </a:spcBef>
              <a:buClr>
                <a:schemeClr val="bg2"/>
              </a:buClr>
            </a:pPr>
            <a:r>
              <a:rPr lang="en-US" sz="1800" dirty="0">
                <a:cs typeface="Arial"/>
              </a:rPr>
              <a:t>Claims fewer deductions</a:t>
            </a:r>
          </a:p>
          <a:p>
            <a:pPr marL="914400" lvl="2" indent="0">
              <a:lnSpc>
                <a:spcPct val="120000"/>
              </a:lnSpc>
              <a:spcBef>
                <a:spcPts val="0"/>
              </a:spcBef>
              <a:buClr>
                <a:schemeClr val="bg2"/>
              </a:buClr>
              <a:buNone/>
            </a:pPr>
            <a:endParaRPr lang="en-US" sz="1600" dirty="0">
              <a:cs typeface="Arial"/>
            </a:endParaRPr>
          </a:p>
          <a:p>
            <a:pPr marL="914400" lvl="2" indent="0">
              <a:lnSpc>
                <a:spcPct val="120000"/>
              </a:lnSpc>
              <a:spcBef>
                <a:spcPts val="0"/>
              </a:spcBef>
              <a:buClr>
                <a:schemeClr val="bg2"/>
              </a:buClr>
              <a:buNone/>
            </a:pPr>
            <a:endParaRPr lang="en-US" sz="1600" dirty="0">
              <a:cs typeface="Arial"/>
            </a:endParaRPr>
          </a:p>
        </p:txBody>
      </p:sp>
    </p:spTree>
    <p:extLst>
      <p:ext uri="{BB962C8B-B14F-4D97-AF65-F5344CB8AC3E}">
        <p14:creationId xmlns:p14="http://schemas.microsoft.com/office/powerpoint/2010/main" val="367635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Resident vs. Nonresident</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Clr>
                <a:schemeClr val="bg2"/>
              </a:buClr>
              <a:buFont typeface="+mj-lt"/>
              <a:buAutoNum type="arabicPeriod" startAt="3"/>
            </a:pPr>
            <a:r>
              <a:rPr lang="en-US" dirty="0">
                <a:cs typeface="Arial"/>
              </a:rPr>
              <a:t>Tax Treatment of Resident/Green Card Holders</a:t>
            </a:r>
          </a:p>
          <a:p>
            <a:pPr marL="914400" lvl="1" indent="-457200">
              <a:lnSpc>
                <a:spcPct val="120000"/>
              </a:lnSpc>
              <a:spcBef>
                <a:spcPts val="0"/>
              </a:spcBef>
              <a:buClr>
                <a:schemeClr val="bg2"/>
              </a:buClr>
            </a:pPr>
            <a:r>
              <a:rPr lang="en-US" dirty="0">
                <a:cs typeface="Arial"/>
              </a:rPr>
              <a:t>Required to obey the laws of the US and its’ states</a:t>
            </a:r>
          </a:p>
          <a:p>
            <a:pPr marL="914400" lvl="1" indent="-457200">
              <a:lnSpc>
                <a:spcPct val="120000"/>
              </a:lnSpc>
              <a:spcBef>
                <a:spcPts val="0"/>
              </a:spcBef>
              <a:buClr>
                <a:schemeClr val="bg2"/>
              </a:buClr>
            </a:pPr>
            <a:r>
              <a:rPr lang="en-US" dirty="0">
                <a:cs typeface="Arial"/>
              </a:rPr>
              <a:t>Required to file tax returns and report all Worldwide income to IRS and state taxing authorities</a:t>
            </a:r>
          </a:p>
          <a:p>
            <a:pPr marL="914400" lvl="1" indent="-457200">
              <a:lnSpc>
                <a:spcPct val="120000"/>
              </a:lnSpc>
              <a:spcBef>
                <a:spcPts val="0"/>
              </a:spcBef>
              <a:buClr>
                <a:schemeClr val="bg2"/>
              </a:buClr>
            </a:pPr>
            <a:r>
              <a:rPr lang="en-US" dirty="0">
                <a:cs typeface="Arial"/>
              </a:rPr>
              <a:t>Enjoy same rights as US citizens and are taxed the same as US citizens</a:t>
            </a:r>
            <a:endParaRPr lang="en-US" sz="1800" dirty="0">
              <a:cs typeface="Arial"/>
            </a:endParaRPr>
          </a:p>
          <a:p>
            <a:pPr marL="914400" lvl="2" indent="0">
              <a:lnSpc>
                <a:spcPct val="120000"/>
              </a:lnSpc>
              <a:spcBef>
                <a:spcPts val="0"/>
              </a:spcBef>
              <a:buClr>
                <a:schemeClr val="bg2"/>
              </a:buClr>
              <a:buNone/>
            </a:pPr>
            <a:endParaRPr lang="en-US" sz="1600" dirty="0">
              <a:cs typeface="Arial"/>
            </a:endParaRPr>
          </a:p>
        </p:txBody>
      </p:sp>
    </p:spTree>
    <p:extLst>
      <p:ext uri="{BB962C8B-B14F-4D97-AF65-F5344CB8AC3E}">
        <p14:creationId xmlns:p14="http://schemas.microsoft.com/office/powerpoint/2010/main" val="88519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Resident vs. Nonresident</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Clr>
                <a:schemeClr val="bg2"/>
              </a:buClr>
              <a:buFont typeface="+mj-lt"/>
              <a:buAutoNum type="arabicPeriod" startAt="4"/>
            </a:pPr>
            <a:r>
              <a:rPr lang="en-US" dirty="0">
                <a:cs typeface="Arial"/>
              </a:rPr>
              <a:t>Useful Information</a:t>
            </a:r>
          </a:p>
          <a:p>
            <a:pPr marL="914400" lvl="1" indent="-457200">
              <a:lnSpc>
                <a:spcPct val="120000"/>
              </a:lnSpc>
              <a:spcBef>
                <a:spcPts val="0"/>
              </a:spcBef>
              <a:buClr>
                <a:schemeClr val="bg2"/>
              </a:buClr>
            </a:pPr>
            <a:r>
              <a:rPr lang="en-US" dirty="0">
                <a:cs typeface="Arial"/>
              </a:rPr>
              <a:t>IRS Publication 519 – US Tax Guide for Aliens</a:t>
            </a:r>
          </a:p>
          <a:p>
            <a:pPr marL="1371600" lvl="2" indent="-457200">
              <a:lnSpc>
                <a:spcPct val="120000"/>
              </a:lnSpc>
              <a:spcBef>
                <a:spcPts val="0"/>
              </a:spcBef>
              <a:buClr>
                <a:schemeClr val="bg2"/>
              </a:buClr>
            </a:pPr>
            <a:r>
              <a:rPr lang="en-US" sz="1800" dirty="0">
                <a:cs typeface="Arial"/>
                <a:hlinkClick r:id="rId3"/>
              </a:rPr>
              <a:t>www.IRS.gov</a:t>
            </a:r>
            <a:endParaRPr lang="en-US" sz="1800" dirty="0">
              <a:cs typeface="Arial"/>
            </a:endParaRPr>
          </a:p>
          <a:p>
            <a:pPr marL="1371600" lvl="2" indent="-457200">
              <a:lnSpc>
                <a:spcPct val="120000"/>
              </a:lnSpc>
              <a:spcBef>
                <a:spcPts val="0"/>
              </a:spcBef>
              <a:buClr>
                <a:schemeClr val="bg2"/>
              </a:buClr>
            </a:pPr>
            <a:r>
              <a:rPr lang="en-US" sz="1800" dirty="0">
                <a:cs typeface="Arial"/>
              </a:rPr>
              <a:t>Under the forms and publications tab</a:t>
            </a:r>
          </a:p>
          <a:p>
            <a:pPr marL="914400" lvl="2" indent="0">
              <a:lnSpc>
                <a:spcPct val="120000"/>
              </a:lnSpc>
              <a:spcBef>
                <a:spcPts val="0"/>
              </a:spcBef>
              <a:buClr>
                <a:schemeClr val="bg2"/>
              </a:buClr>
              <a:buNone/>
            </a:pPr>
            <a:endParaRPr lang="en-US" sz="1600" dirty="0">
              <a:cs typeface="Arial"/>
            </a:endParaRPr>
          </a:p>
        </p:txBody>
      </p:sp>
      <p:pic>
        <p:nvPicPr>
          <p:cNvPr id="4" name="Picture 5">
            <a:extLst>
              <a:ext uri="{FF2B5EF4-FFF2-40B4-BE49-F238E27FC236}">
                <a16:creationId xmlns:a16="http://schemas.microsoft.com/office/drawing/2014/main" id="{BD0C8E77-84A1-48FB-9710-D121DBABC8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1246" b="30544"/>
          <a:stretch>
            <a:fillRect/>
          </a:stretch>
        </p:blipFill>
        <p:spPr bwMode="auto">
          <a:xfrm>
            <a:off x="3695700" y="3714750"/>
            <a:ext cx="48006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16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B00-16AA-4640-8635-F5A056A8DC3E}"/>
              </a:ext>
            </a:extLst>
          </p:cNvPr>
          <p:cNvSpPr>
            <a:spLocks noGrp="1"/>
          </p:cNvSpPr>
          <p:nvPr>
            <p:ph type="title"/>
          </p:nvPr>
        </p:nvSpPr>
        <p:spPr/>
        <p:txBody>
          <a:bodyPr/>
          <a:lstStyle/>
          <a:p>
            <a:r>
              <a:rPr lang="en-US" dirty="0"/>
              <a:t>Resident vs. Nonresident</a:t>
            </a:r>
          </a:p>
        </p:txBody>
      </p:sp>
      <p:sp>
        <p:nvSpPr>
          <p:cNvPr id="3" name="Text Placeholder 5">
            <a:extLst>
              <a:ext uri="{FF2B5EF4-FFF2-40B4-BE49-F238E27FC236}">
                <a16:creationId xmlns:a16="http://schemas.microsoft.com/office/drawing/2014/main" id="{A3D4532F-575E-4372-B373-30DE8142CFFC}"/>
              </a:ext>
            </a:extLst>
          </p:cNvPr>
          <p:cNvSpPr txBox="1">
            <a:spLocks/>
          </p:cNvSpPr>
          <p:nvPr/>
        </p:nvSpPr>
        <p:spPr>
          <a:xfrm>
            <a:off x="839788" y="1739673"/>
            <a:ext cx="10514012" cy="47532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Clr>
                <a:schemeClr val="bg2"/>
              </a:buClr>
              <a:buFont typeface="+mj-lt"/>
              <a:buAutoNum type="arabicPeriod" startAt="5"/>
            </a:pPr>
            <a:r>
              <a:rPr lang="en-US" dirty="0">
                <a:cs typeface="Arial"/>
              </a:rPr>
              <a:t>Useful Information</a:t>
            </a:r>
          </a:p>
          <a:p>
            <a:pPr marL="914400" lvl="1" indent="-457200">
              <a:lnSpc>
                <a:spcPct val="120000"/>
              </a:lnSpc>
              <a:spcBef>
                <a:spcPts val="0"/>
              </a:spcBef>
              <a:buClr>
                <a:schemeClr val="bg2"/>
              </a:buClr>
            </a:pPr>
            <a:r>
              <a:rPr lang="en-US" dirty="0">
                <a:cs typeface="Arial"/>
              </a:rPr>
              <a:t>Were you physically present in the US for at least 183 days during the year?</a:t>
            </a:r>
          </a:p>
          <a:p>
            <a:pPr marL="1371600" lvl="2" indent="-457200">
              <a:lnSpc>
                <a:spcPct val="120000"/>
              </a:lnSpc>
              <a:spcBef>
                <a:spcPts val="0"/>
              </a:spcBef>
              <a:buClr>
                <a:schemeClr val="bg2"/>
              </a:buClr>
            </a:pPr>
            <a:r>
              <a:rPr lang="en-US" sz="1800" dirty="0">
                <a:cs typeface="Arial"/>
              </a:rPr>
              <a:t>If “yes” and your visa doesn’t meet an exception for reporting your income, you are a </a:t>
            </a:r>
            <a:r>
              <a:rPr lang="en-US" sz="1800" b="1" dirty="0">
                <a:cs typeface="Arial"/>
              </a:rPr>
              <a:t>RESIDENT</a:t>
            </a:r>
          </a:p>
          <a:p>
            <a:pPr marL="1371600" lvl="2" indent="-457200">
              <a:lnSpc>
                <a:spcPct val="120000"/>
              </a:lnSpc>
              <a:spcBef>
                <a:spcPts val="0"/>
              </a:spcBef>
              <a:buClr>
                <a:schemeClr val="bg2"/>
              </a:buClr>
            </a:pPr>
            <a:r>
              <a:rPr lang="en-US" sz="1800" dirty="0">
                <a:cs typeface="Arial"/>
              </a:rPr>
              <a:t>If “no”, use numeric formula:</a:t>
            </a:r>
          </a:p>
          <a:p>
            <a:pPr marL="914400" lvl="2" indent="0">
              <a:lnSpc>
                <a:spcPct val="120000"/>
              </a:lnSpc>
              <a:spcBef>
                <a:spcPts val="0"/>
              </a:spcBef>
              <a:buClr>
                <a:schemeClr val="bg2"/>
              </a:buClr>
              <a:buNone/>
            </a:pPr>
            <a:r>
              <a:rPr lang="en-US" sz="1800" dirty="0">
                <a:cs typeface="Arial"/>
              </a:rPr>
              <a:t>	31 days in present year</a:t>
            </a:r>
          </a:p>
          <a:p>
            <a:pPr marL="914400" lvl="2" indent="0">
              <a:lnSpc>
                <a:spcPct val="120000"/>
              </a:lnSpc>
              <a:spcBef>
                <a:spcPts val="0"/>
              </a:spcBef>
              <a:buClr>
                <a:schemeClr val="bg2"/>
              </a:buClr>
              <a:buNone/>
            </a:pPr>
            <a:r>
              <a:rPr lang="en-US" sz="1800" dirty="0">
                <a:cs typeface="Arial"/>
              </a:rPr>
              <a:t>	1/3 days in prior year</a:t>
            </a:r>
          </a:p>
          <a:p>
            <a:pPr marL="1371600" lvl="2" indent="0">
              <a:lnSpc>
                <a:spcPct val="120000"/>
              </a:lnSpc>
              <a:spcBef>
                <a:spcPts val="0"/>
              </a:spcBef>
              <a:buClr>
                <a:schemeClr val="bg2"/>
              </a:buClr>
              <a:buNone/>
            </a:pPr>
            <a:r>
              <a:rPr lang="en-US" sz="1800" dirty="0">
                <a:cs typeface="Arial"/>
              </a:rPr>
              <a:t>+	</a:t>
            </a:r>
            <a:r>
              <a:rPr lang="en-US" sz="1800" u="sng" dirty="0">
                <a:cs typeface="Arial"/>
              </a:rPr>
              <a:t>1/6 days in 2</a:t>
            </a:r>
            <a:r>
              <a:rPr lang="en-US" sz="1800" u="sng" baseline="30000" dirty="0">
                <a:cs typeface="Arial"/>
              </a:rPr>
              <a:t>nd</a:t>
            </a:r>
            <a:r>
              <a:rPr lang="en-US" sz="1800" u="sng" dirty="0">
                <a:cs typeface="Arial"/>
              </a:rPr>
              <a:t> prior year</a:t>
            </a:r>
          </a:p>
          <a:p>
            <a:pPr marL="914400" lvl="2" indent="0">
              <a:lnSpc>
                <a:spcPct val="120000"/>
              </a:lnSpc>
              <a:spcBef>
                <a:spcPts val="0"/>
              </a:spcBef>
              <a:buClr>
                <a:schemeClr val="bg2"/>
              </a:buClr>
              <a:buNone/>
            </a:pPr>
            <a:r>
              <a:rPr lang="en-US" sz="1800" dirty="0">
                <a:cs typeface="Arial"/>
              </a:rPr>
              <a:t>	If this totals 183 or more, you are a </a:t>
            </a:r>
            <a:r>
              <a:rPr lang="en-US" sz="1800" b="1" dirty="0">
                <a:cs typeface="Arial"/>
              </a:rPr>
              <a:t>RESIDENT ALIEN</a:t>
            </a:r>
            <a:endParaRPr lang="en-US" sz="1600" b="1" dirty="0">
              <a:cs typeface="Arial"/>
            </a:endParaRPr>
          </a:p>
          <a:p>
            <a:pPr marL="914400" lvl="2" indent="0">
              <a:lnSpc>
                <a:spcPct val="120000"/>
              </a:lnSpc>
              <a:spcBef>
                <a:spcPts val="0"/>
              </a:spcBef>
              <a:buClr>
                <a:schemeClr val="bg2"/>
              </a:buClr>
              <a:buNone/>
            </a:pPr>
            <a:endParaRPr lang="en-US" b="1" i="1" dirty="0">
              <a:solidFill>
                <a:schemeClr val="bg2"/>
              </a:solidFill>
              <a:cs typeface="Arial"/>
            </a:endParaRPr>
          </a:p>
          <a:p>
            <a:pPr marL="0" lvl="2" indent="0">
              <a:lnSpc>
                <a:spcPct val="120000"/>
              </a:lnSpc>
              <a:spcBef>
                <a:spcPts val="0"/>
              </a:spcBef>
              <a:buClr>
                <a:schemeClr val="bg2"/>
              </a:buClr>
              <a:buNone/>
            </a:pPr>
            <a:r>
              <a:rPr lang="en-US" b="1" i="1" dirty="0">
                <a:solidFill>
                  <a:schemeClr val="bg2"/>
                </a:solidFill>
                <a:cs typeface="Arial"/>
              </a:rPr>
              <a:t>There are exceptions to the Substantial Presence Test</a:t>
            </a:r>
          </a:p>
        </p:txBody>
      </p:sp>
    </p:spTree>
    <p:extLst>
      <p:ext uri="{BB962C8B-B14F-4D97-AF65-F5344CB8AC3E}">
        <p14:creationId xmlns:p14="http://schemas.microsoft.com/office/powerpoint/2010/main" val="3008611199"/>
      </p:ext>
    </p:extLst>
  </p:cSld>
  <p:clrMapOvr>
    <a:masterClrMapping/>
  </p:clrMapOvr>
</p:sld>
</file>

<file path=ppt/theme/theme1.xml><?xml version="1.0" encoding="utf-8"?>
<a:theme xmlns:a="http://schemas.openxmlformats.org/drawingml/2006/main" name="Custom Design">
  <a:themeElements>
    <a:clrScheme name="G3 Color Template">
      <a:dk1>
        <a:sysClr val="windowText" lastClr="000000"/>
      </a:dk1>
      <a:lt1>
        <a:sysClr val="window" lastClr="FFFFFF"/>
      </a:lt1>
      <a:dk2>
        <a:srgbClr val="63666A"/>
      </a:dk2>
      <a:lt2>
        <a:srgbClr val="C16F58"/>
      </a:lt2>
      <a:accent1>
        <a:srgbClr val="4483AD"/>
      </a:accent1>
      <a:accent2>
        <a:srgbClr val="7B789F"/>
      </a:accent2>
      <a:accent3>
        <a:srgbClr val="5E896F"/>
      </a:accent3>
      <a:accent4>
        <a:srgbClr val="2C7B80"/>
      </a:accent4>
      <a:accent5>
        <a:srgbClr val="A7A8AA"/>
      </a:accent5>
      <a:accent6>
        <a:srgbClr val="D0D3D4"/>
      </a:accent6>
      <a:hlink>
        <a:srgbClr val="0563C1"/>
      </a:hlink>
      <a:folHlink>
        <a:srgbClr val="954F72"/>
      </a:folHlink>
    </a:clrScheme>
    <a:fontScheme name="G3 Font Theme">
      <a:majorFont>
        <a:latin typeface="Prata"/>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3">
      <a:dk1>
        <a:sysClr val="windowText" lastClr="000000"/>
      </a:dk1>
      <a:lt1>
        <a:sysClr val="window" lastClr="FFFFFF"/>
      </a:lt1>
      <a:dk2>
        <a:srgbClr val="63666A"/>
      </a:dk2>
      <a:lt2>
        <a:srgbClr val="C16F58"/>
      </a:lt2>
      <a:accent1>
        <a:srgbClr val="4483AD"/>
      </a:accent1>
      <a:accent2>
        <a:srgbClr val="7B789F"/>
      </a:accent2>
      <a:accent3>
        <a:srgbClr val="5E896F"/>
      </a:accent3>
      <a:accent4>
        <a:srgbClr val="D0D3D4"/>
      </a:accent4>
      <a:accent5>
        <a:srgbClr val="A7A8AA"/>
      </a:accent5>
      <a:accent6>
        <a:srgbClr val="70AD47"/>
      </a:accent6>
      <a:hlink>
        <a:srgbClr val="0563C1"/>
      </a:hlink>
      <a:folHlink>
        <a:srgbClr val="954F72"/>
      </a:folHlink>
    </a:clrScheme>
    <a:fontScheme name="G3 Font Theme">
      <a:majorFont>
        <a:latin typeface="Prata"/>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G3 Color Template">
      <a:dk1>
        <a:sysClr val="windowText" lastClr="000000"/>
      </a:dk1>
      <a:lt1>
        <a:sysClr val="window" lastClr="FFFFFF"/>
      </a:lt1>
      <a:dk2>
        <a:srgbClr val="63666A"/>
      </a:dk2>
      <a:lt2>
        <a:srgbClr val="C16F58"/>
      </a:lt2>
      <a:accent1>
        <a:srgbClr val="4483AD"/>
      </a:accent1>
      <a:accent2>
        <a:srgbClr val="7B789F"/>
      </a:accent2>
      <a:accent3>
        <a:srgbClr val="5E896F"/>
      </a:accent3>
      <a:accent4>
        <a:srgbClr val="D0D3D4"/>
      </a:accent4>
      <a:accent5>
        <a:srgbClr val="A7A8AA"/>
      </a:accent5>
      <a:accent6>
        <a:srgbClr val="70AD47"/>
      </a:accent6>
      <a:hlink>
        <a:srgbClr val="0563C1"/>
      </a:hlink>
      <a:folHlink>
        <a:srgbClr val="954F72"/>
      </a:folHlink>
    </a:clrScheme>
    <a:fontScheme name="G3 Font Theme">
      <a:majorFont>
        <a:latin typeface="Prata"/>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85CFCB184AC74C9C0ECCFF867600F0" ma:contentTypeVersion="7" ma:contentTypeDescription="Create a new document." ma:contentTypeScope="" ma:versionID="3e1400d60ef797f6cd8c9922d5d076c7">
  <xsd:schema xmlns:xsd="http://www.w3.org/2001/XMLSchema" xmlns:xs="http://www.w3.org/2001/XMLSchema" xmlns:p="http://schemas.microsoft.com/office/2006/metadata/properties" xmlns:ns3="b34a4339-5871-4368-ae48-eefe7b021174" xmlns:ns4="74a07171-6f2f-4537-9f2f-a4b31fafa3d2" targetNamespace="http://schemas.microsoft.com/office/2006/metadata/properties" ma:root="true" ma:fieldsID="05926c585751ed350e49601c453a2851" ns3:_="" ns4:_="">
    <xsd:import namespace="b34a4339-5871-4368-ae48-eefe7b021174"/>
    <xsd:import namespace="74a07171-6f2f-4537-9f2f-a4b31fafa3d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4a4339-5871-4368-ae48-eefe7b0211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a07171-6f2f-4537-9f2f-a4b31fafa3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67455-DFCE-45FC-83CC-6F2C448D334C}">
  <ds:schemaRefs>
    <ds:schemaRef ds:uri="http://purl.org/dc/elements/1.1/"/>
    <ds:schemaRef ds:uri="b34a4339-5871-4368-ae48-eefe7b021174"/>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74a07171-6f2f-4537-9f2f-a4b31fafa3d2"/>
    <ds:schemaRef ds:uri="http://www.w3.org/XML/1998/namespace"/>
  </ds:schemaRefs>
</ds:datastoreItem>
</file>

<file path=customXml/itemProps2.xml><?xml version="1.0" encoding="utf-8"?>
<ds:datastoreItem xmlns:ds="http://schemas.openxmlformats.org/officeDocument/2006/customXml" ds:itemID="{7CF52FD3-5524-4BEE-8799-25BE174FF4D2}">
  <ds:schemaRefs>
    <ds:schemaRef ds:uri="http://schemas.microsoft.com/sharepoint/v3/contenttype/forms"/>
  </ds:schemaRefs>
</ds:datastoreItem>
</file>

<file path=customXml/itemProps3.xml><?xml version="1.0" encoding="utf-8"?>
<ds:datastoreItem xmlns:ds="http://schemas.openxmlformats.org/officeDocument/2006/customXml" ds:itemID="{FD2D50DA-D6A3-48C0-BD8F-F7595B935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4a4339-5871-4368-ae48-eefe7b021174"/>
    <ds:schemaRef ds:uri="74a07171-6f2f-4537-9f2f-a4b31fafa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TotalTime>
  <Words>2375</Words>
  <Application>Microsoft Office PowerPoint</Application>
  <PresentationFormat>Widescreen</PresentationFormat>
  <Paragraphs>254</Paragraphs>
  <Slides>32</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Calibri</vt:lpstr>
      <vt:lpstr>Century Gothic</vt:lpstr>
      <vt:lpstr>Lato</vt:lpstr>
      <vt:lpstr>Lato Light</vt:lpstr>
      <vt:lpstr>Prata</vt:lpstr>
      <vt:lpstr>Wingdings</vt:lpstr>
      <vt:lpstr>Custom Design</vt:lpstr>
      <vt:lpstr>1_Custom Design</vt:lpstr>
      <vt:lpstr>2_Custom Design</vt:lpstr>
      <vt:lpstr>Tax Consideration for Foreigners Living in the USA</vt:lpstr>
      <vt:lpstr>Welcome</vt:lpstr>
      <vt:lpstr>Today’s Agenda</vt:lpstr>
      <vt:lpstr>US / Italian Tax Treaty</vt:lpstr>
      <vt:lpstr>Resident vs. Nonresident</vt:lpstr>
      <vt:lpstr>Resident vs. Nonresident</vt:lpstr>
      <vt:lpstr>Resident vs. Nonresident</vt:lpstr>
      <vt:lpstr>Resident vs. Nonresident</vt:lpstr>
      <vt:lpstr>Resident vs. Nonresident</vt:lpstr>
      <vt:lpstr>Taxation of Non-Residents</vt:lpstr>
      <vt:lpstr>Taxation of Non-Residents</vt:lpstr>
      <vt:lpstr>Tax Identification Numbers</vt:lpstr>
      <vt:lpstr>Taxation of Aliens (exceptions to Substantial Presence Test)</vt:lpstr>
      <vt:lpstr>Taxation of Aliens by Visa Type</vt:lpstr>
      <vt:lpstr>Taxation of Aliens by Visa Type</vt:lpstr>
      <vt:lpstr>Taxation of Aliens by Visa Type and Immigration Status</vt:lpstr>
      <vt:lpstr>Foreign Bank &amp; Financial Account Reporting</vt:lpstr>
      <vt:lpstr>Foreign Bank &amp; Financial Account Reporting</vt:lpstr>
      <vt:lpstr>Foreign Bank &amp; Financial Account Reporting</vt:lpstr>
      <vt:lpstr>Federal Tax Withholdings</vt:lpstr>
      <vt:lpstr>Federal Tax Withholdings</vt:lpstr>
      <vt:lpstr>Federal Tax Withholdings</vt:lpstr>
      <vt:lpstr>Top Rate on Ordinary Income</vt:lpstr>
      <vt:lpstr>Top Rate on Long-Term Capital Gains &amp; Qualified Dividends</vt:lpstr>
      <vt:lpstr>Payroll Taxes</vt:lpstr>
      <vt:lpstr>Elimination of the 20% Qualified Business Income Deduction</vt:lpstr>
      <vt:lpstr>Itemized Deductions</vt:lpstr>
      <vt:lpstr>Corporate Tax</vt:lpstr>
      <vt:lpstr>Estate Tax</vt:lpstr>
      <vt:lpstr>Questions?</vt:lpstr>
      <vt:lpstr>Contact Us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Consideration for Foreigners Living in the USA</dc:title>
  <dc:creator>Pollis, Laura E.</dc:creator>
  <cp:lastModifiedBy>Rawls, Derek B.</cp:lastModifiedBy>
  <cp:revision>33</cp:revision>
  <dcterms:created xsi:type="dcterms:W3CDTF">2021-02-01T14:44:24Z</dcterms:created>
  <dcterms:modified xsi:type="dcterms:W3CDTF">2021-02-03T18:42:30Z</dcterms:modified>
</cp:coreProperties>
</file>